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wmf" ContentType="image/x-w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 id="2147483660" r:id="rId2"/>
  </p:sldMasterIdLst>
  <p:notesMasterIdLst>
    <p:notesMasterId r:id="rId119"/>
  </p:notesMasterIdLst>
  <p:handoutMasterIdLst>
    <p:handoutMasterId r:id="rId120"/>
  </p:handoutMasterIdLst>
  <p:sldIdLst>
    <p:sldId id="301" r:id="rId3"/>
    <p:sldId id="307" r:id="rId4"/>
    <p:sldId id="306" r:id="rId5"/>
    <p:sldId id="308" r:id="rId6"/>
    <p:sldId id="309" r:id="rId7"/>
    <p:sldId id="310" r:id="rId8"/>
    <p:sldId id="311" r:id="rId9"/>
    <p:sldId id="312" r:id="rId10"/>
    <p:sldId id="424" r:id="rId11"/>
    <p:sldId id="315" r:id="rId12"/>
    <p:sldId id="313" r:id="rId13"/>
    <p:sldId id="316" r:id="rId14"/>
    <p:sldId id="317" r:id="rId15"/>
    <p:sldId id="314" r:id="rId16"/>
    <p:sldId id="318" r:id="rId17"/>
    <p:sldId id="319" r:id="rId18"/>
    <p:sldId id="320" r:id="rId19"/>
    <p:sldId id="321" r:id="rId20"/>
    <p:sldId id="322" r:id="rId21"/>
    <p:sldId id="324" r:id="rId22"/>
    <p:sldId id="325" r:id="rId23"/>
    <p:sldId id="326" r:id="rId24"/>
    <p:sldId id="327" r:id="rId25"/>
    <p:sldId id="328" r:id="rId26"/>
    <p:sldId id="329" r:id="rId27"/>
    <p:sldId id="330" r:id="rId28"/>
    <p:sldId id="331" r:id="rId29"/>
    <p:sldId id="332" r:id="rId30"/>
    <p:sldId id="335" r:id="rId31"/>
    <p:sldId id="333" r:id="rId32"/>
    <p:sldId id="336" r:id="rId33"/>
    <p:sldId id="337" r:id="rId34"/>
    <p:sldId id="338" r:id="rId35"/>
    <p:sldId id="342" r:id="rId36"/>
    <p:sldId id="343" r:id="rId37"/>
    <p:sldId id="339" r:id="rId38"/>
    <p:sldId id="344" r:id="rId39"/>
    <p:sldId id="345" r:id="rId40"/>
    <p:sldId id="340" r:id="rId41"/>
    <p:sldId id="341" r:id="rId42"/>
    <p:sldId id="346" r:id="rId43"/>
    <p:sldId id="347" r:id="rId44"/>
    <p:sldId id="348" r:id="rId45"/>
    <p:sldId id="352" r:id="rId46"/>
    <p:sldId id="353" r:id="rId47"/>
    <p:sldId id="354" r:id="rId48"/>
    <p:sldId id="350" r:id="rId49"/>
    <p:sldId id="349" r:id="rId50"/>
    <p:sldId id="425" r:id="rId51"/>
    <p:sldId id="357" r:id="rId52"/>
    <p:sldId id="358" r:id="rId53"/>
    <p:sldId id="355" r:id="rId54"/>
    <p:sldId id="356" r:id="rId55"/>
    <p:sldId id="359" r:id="rId56"/>
    <p:sldId id="360" r:id="rId57"/>
    <p:sldId id="366" r:id="rId58"/>
    <p:sldId id="367" r:id="rId59"/>
    <p:sldId id="368" r:id="rId60"/>
    <p:sldId id="369" r:id="rId61"/>
    <p:sldId id="370" r:id="rId62"/>
    <p:sldId id="371" r:id="rId63"/>
    <p:sldId id="372" r:id="rId64"/>
    <p:sldId id="373" r:id="rId65"/>
    <p:sldId id="374" r:id="rId66"/>
    <p:sldId id="375" r:id="rId67"/>
    <p:sldId id="376" r:id="rId68"/>
    <p:sldId id="361" r:id="rId69"/>
    <p:sldId id="362" r:id="rId70"/>
    <p:sldId id="377" r:id="rId71"/>
    <p:sldId id="364" r:id="rId72"/>
    <p:sldId id="378" r:id="rId73"/>
    <p:sldId id="379" r:id="rId74"/>
    <p:sldId id="380" r:id="rId75"/>
    <p:sldId id="381" r:id="rId76"/>
    <p:sldId id="384" r:id="rId77"/>
    <p:sldId id="385" r:id="rId78"/>
    <p:sldId id="382" r:id="rId79"/>
    <p:sldId id="386" r:id="rId80"/>
    <p:sldId id="383" r:id="rId81"/>
    <p:sldId id="389" r:id="rId82"/>
    <p:sldId id="387" r:id="rId83"/>
    <p:sldId id="388" r:id="rId84"/>
    <p:sldId id="390" r:id="rId85"/>
    <p:sldId id="391" r:id="rId86"/>
    <p:sldId id="392" r:id="rId87"/>
    <p:sldId id="393" r:id="rId88"/>
    <p:sldId id="394" r:id="rId89"/>
    <p:sldId id="395" r:id="rId90"/>
    <p:sldId id="396" r:id="rId91"/>
    <p:sldId id="397" r:id="rId92"/>
    <p:sldId id="398" r:id="rId93"/>
    <p:sldId id="399" r:id="rId94"/>
    <p:sldId id="400" r:id="rId95"/>
    <p:sldId id="401" r:id="rId96"/>
    <p:sldId id="402" r:id="rId97"/>
    <p:sldId id="403" r:id="rId98"/>
    <p:sldId id="404" r:id="rId99"/>
    <p:sldId id="405" r:id="rId100"/>
    <p:sldId id="406" r:id="rId101"/>
    <p:sldId id="407" r:id="rId102"/>
    <p:sldId id="409" r:id="rId103"/>
    <p:sldId id="410" r:id="rId104"/>
    <p:sldId id="411" r:id="rId105"/>
    <p:sldId id="412" r:id="rId106"/>
    <p:sldId id="413" r:id="rId107"/>
    <p:sldId id="414" r:id="rId108"/>
    <p:sldId id="415" r:id="rId109"/>
    <p:sldId id="416" r:id="rId110"/>
    <p:sldId id="417" r:id="rId111"/>
    <p:sldId id="418" r:id="rId112"/>
    <p:sldId id="419" r:id="rId113"/>
    <p:sldId id="420" r:id="rId114"/>
    <p:sldId id="422" r:id="rId115"/>
    <p:sldId id="421" r:id="rId116"/>
    <p:sldId id="423" r:id="rId117"/>
    <p:sldId id="305" r:id="rId118"/>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Jeffrey Holcomb" initials="" lastIdx="3" clrIdx="0"/>
  <p:cmAuthor id="1" name="Ruchi Sachdev" initials="" lastIdx="8" clrIdx="1"/>
  <p:cmAuthor id="2" name="Sarah Reusché" initials="" lastIdx="13" clrIdx="2"/>
  <p:cmAuthor id="3" name="Nitin Shankar" initials="" lastIdx="6" clrIdx="3"/>
  <p:cmAuthor id="4" name="Kristen Flathman" initials="" lastIdx="1" clrIdx="4"/>
  <p:cmAuthor id="5" name="Ben Schroeter" initials=""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0F9630F-82C1-40B7-BC3A-925EFCFF5E92}">
  <a:tblStyle styleId="{40F9630F-82C1-40B7-BC3A-925EFCFF5E92}" styleName="Table_0">
    <a:wholeTbl>
      <a:tcTxStyle b="off" i="off">
        <a:font>
          <a:latin typeface="Arial"/>
          <a:ea typeface="Arial"/>
          <a:cs typeface="Arial"/>
        </a:font>
        <a:schemeClr val="dk1"/>
      </a:tcTxStyle>
      <a:tcStyle>
        <a:tcBdr>
          <a:left>
            <a:ln w="9525" cap="flat" cmpd="sng">
              <a:solidFill>
                <a:srgbClr val="000000">
                  <a:alpha val="0"/>
                </a:srgbClr>
              </a:solidFill>
              <a:prstDash val="solid"/>
              <a:round/>
              <a:headEnd type="none" w="med" len="med"/>
              <a:tailEnd type="none" w="med" len="med"/>
            </a:ln>
          </a:left>
          <a:right>
            <a:ln w="9525" cap="flat" cmpd="sng">
              <a:solidFill>
                <a:srgbClr val="000000">
                  <a:alpha val="0"/>
                </a:srgbClr>
              </a:solidFill>
              <a:prstDash val="solid"/>
              <a:round/>
              <a:headEnd type="none" w="med" len="med"/>
              <a:tailEnd type="none" w="med" len="med"/>
            </a:ln>
          </a:right>
          <a:top>
            <a:ln w="12700" cap="flat" cmpd="sng">
              <a:solidFill>
                <a:schemeClr val="accent1"/>
              </a:solidFill>
              <a:prstDash val="solid"/>
              <a:round/>
              <a:headEnd type="none" w="med" len="med"/>
              <a:tailEnd type="none" w="med" len="med"/>
            </a:ln>
          </a:top>
          <a:bottom>
            <a:ln w="12700" cap="flat" cmpd="sng">
              <a:solidFill>
                <a:schemeClr val="accent1"/>
              </a:solidFill>
              <a:prstDash val="solid"/>
              <a:round/>
              <a:headEnd type="none" w="med" len="med"/>
              <a:tailEnd type="none" w="med" len="med"/>
            </a:ln>
          </a:bottom>
          <a:insideH>
            <a:ln w="9525" cap="flat" cmpd="sng">
              <a:solidFill>
                <a:srgbClr val="000000">
                  <a:alpha val="0"/>
                </a:srgbClr>
              </a:solidFill>
              <a:prstDash val="solid"/>
              <a:round/>
              <a:headEnd type="none" w="med" len="med"/>
              <a:tailEnd type="none" w="med" len="med"/>
            </a:ln>
          </a:insideH>
          <a:insideV>
            <a:ln w="9525" cap="flat" cmpd="sng">
              <a:solidFill>
                <a:srgbClr val="000000">
                  <a:alpha val="0"/>
                </a:srgbClr>
              </a:solidFill>
              <a:prstDash val="solid"/>
              <a:round/>
              <a:headEnd type="none" w="med" len="med"/>
              <a:tailEnd type="none" w="med" len="med"/>
            </a:ln>
          </a:insideV>
        </a:tcBdr>
        <a:fill>
          <a:solidFill>
            <a:srgbClr val="FFFFFF">
              <a:alpha val="0"/>
            </a:srgbClr>
          </a:solid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i="off"/>
      <a:tcStyle>
        <a:tcBdr/>
      </a:tcStyle>
    </a:lastCol>
    <a:firstCol>
      <a:tcTxStyle b="on" i="off"/>
      <a:tcStyle>
        <a:tcBdr/>
      </a:tcStyle>
    </a:firstCol>
    <a:lastRow>
      <a:tcTxStyle b="on" i="off"/>
      <a:tcStyle>
        <a:tcBdr>
          <a:top>
            <a:ln w="12700" cap="flat" cmpd="sng">
              <a:solidFill>
                <a:schemeClr val="accent1"/>
              </a:solidFill>
              <a:prstDash val="solid"/>
              <a:round/>
              <a:headEnd type="none" w="med" len="med"/>
              <a:tailEnd type="none" w="med" len="med"/>
            </a:ln>
          </a:top>
        </a:tcBdr>
        <a:fill>
          <a:solidFill>
            <a:srgbClr val="FFFFFF">
              <a:alpha val="0"/>
            </a:srgbClr>
          </a:solidFill>
        </a:fill>
      </a:tcStyle>
    </a:lastRow>
    <a:firstRow>
      <a:tcTxStyle b="on" i="off"/>
      <a:tcStyle>
        <a:tcBdr>
          <a:bottom>
            <a:ln w="12700" cap="flat" cmpd="sng">
              <a:solidFill>
                <a:schemeClr val="accent1"/>
              </a:solidFill>
              <a:prstDash val="solid"/>
              <a:round/>
              <a:headEnd type="none" w="med" len="med"/>
              <a:tailEnd type="none" w="med" len="med"/>
            </a:ln>
          </a:bottom>
        </a:tcBdr>
        <a:fill>
          <a:solidFill>
            <a:srgbClr val="FFFFFF">
              <a:alpha val="0"/>
            </a:srgbClr>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360" autoAdjust="0"/>
    <p:restoredTop sz="86395" autoAdjust="0"/>
  </p:normalViewPr>
  <p:slideViewPr>
    <p:cSldViewPr snapToGrid="0" snapToObjects="1">
      <p:cViewPr varScale="1">
        <p:scale>
          <a:sx n="56" d="100"/>
          <a:sy n="56" d="100"/>
        </p:scale>
        <p:origin x="1530"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openxmlformats.org/officeDocument/2006/relationships/slide" Target="slides/slide110.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viewProps" Target="viewProps.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slide" Target="slides/slide116.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theme" Target="theme/theme1.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notesMaster" Target="notesMasters/notesMaster1.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handoutMaster" Target="handoutMasters/handoutMaster1.xml"/><Relationship Id="rId125" Type="http://schemas.openxmlformats.org/officeDocument/2006/relationships/tableStyles" Target="tableStyles.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commentAuthors" Target="commentAuthors.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7.wmf"/><Relationship Id="rId2" Type="http://schemas.openxmlformats.org/officeDocument/2006/relationships/image" Target="../media/image6.wmf"/><Relationship Id="rId1" Type="http://schemas.openxmlformats.org/officeDocument/2006/relationships/image" Target="../media/image5.wmf"/><Relationship Id="rId5" Type="http://schemas.openxmlformats.org/officeDocument/2006/relationships/image" Target="../media/image9.wmf"/><Relationship Id="rId4" Type="http://schemas.openxmlformats.org/officeDocument/2006/relationships/image" Target="../media/image8.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0.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47.wmf"/><Relationship Id="rId1" Type="http://schemas.openxmlformats.org/officeDocument/2006/relationships/image" Target="../media/image46.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885CB01-6679-D646-ACB3-8B04B786C15F}" type="datetimeFigureOut">
              <a:rPr lang="en-US" smtClean="0"/>
              <a:t>4/17/2018</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2AC0F4D-8A6F-1C4A-B6BF-1558431E4F79}" type="slidenum">
              <a:rPr lang="en-US" smtClean="0"/>
              <a:t>‹#›</a:t>
            </a:fld>
            <a:endParaRPr lang="en-US"/>
          </a:p>
        </p:txBody>
      </p:sp>
    </p:spTree>
    <p:extLst>
      <p:ext uri="{BB962C8B-B14F-4D97-AF65-F5344CB8AC3E}">
        <p14:creationId xmlns:p14="http://schemas.microsoft.com/office/powerpoint/2010/main" val="35540630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799" cy="4572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4" name="Shape 4"/>
          <p:cNvSpPr txBox="1">
            <a:spLocks noGrp="1"/>
          </p:cNvSpPr>
          <p:nvPr>
            <p:ph type="dt" idx="10"/>
          </p:nvPr>
        </p:nvSpPr>
        <p:spPr>
          <a:xfrm>
            <a:off x="3884612" y="0"/>
            <a:ext cx="2971799" cy="457200"/>
          </a:xfrm>
          <a:prstGeom prst="rect">
            <a:avLst/>
          </a:prstGeom>
          <a:noFill/>
          <a:ln>
            <a:noFill/>
          </a:ln>
        </p:spPr>
        <p:txBody>
          <a:bodyPr lIns="91425" tIns="91425" rIns="91425" bIns="91425" anchor="t" anchorCtr="0"/>
          <a:lstStyle>
            <a:lvl1pPr marL="0" marR="0" lvl="0" indent="0" algn="r"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5" name="Shape 5"/>
          <p:cNvSpPr>
            <a:spLocks noGrp="1" noRot="1" noChangeAspect="1"/>
          </p:cNvSpPr>
          <p:nvPr>
            <p:ph type="sldImg" idx="3"/>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200" b="0" i="0" u="none" strike="noStrike" cap="none">
                <a:solidFill>
                  <a:schemeClr val="dk1"/>
                </a:solidFill>
                <a:latin typeface="Arial"/>
                <a:ea typeface="Arial"/>
                <a:cs typeface="Arial"/>
                <a:sym typeface="Arial"/>
              </a:defRPr>
            </a:lvl2pPr>
            <a:lvl3pPr marL="914400" marR="0" lvl="2" indent="0" algn="l" rtl="0">
              <a:spcBef>
                <a:spcPts val="0"/>
              </a:spcBef>
              <a:buNone/>
              <a:defRPr sz="1200" b="0" i="0" u="none" strike="noStrike" cap="none">
                <a:solidFill>
                  <a:schemeClr val="dk1"/>
                </a:solidFill>
                <a:latin typeface="Arial"/>
                <a:ea typeface="Arial"/>
                <a:cs typeface="Arial"/>
                <a:sym typeface="Arial"/>
              </a:defRPr>
            </a:lvl3pPr>
            <a:lvl4pPr marL="1371600" marR="0" lvl="3" indent="0" algn="l" rtl="0">
              <a:spcBef>
                <a:spcPts val="0"/>
              </a:spcBef>
              <a:buNone/>
              <a:defRPr sz="1200" b="0" i="0" u="none" strike="noStrike" cap="none">
                <a:solidFill>
                  <a:schemeClr val="dk1"/>
                </a:solidFill>
                <a:latin typeface="Arial"/>
                <a:ea typeface="Arial"/>
                <a:cs typeface="Arial"/>
                <a:sym typeface="Arial"/>
              </a:defRPr>
            </a:lvl4pPr>
            <a:lvl5pPr marL="1828800" marR="0" lvl="4" indent="0" algn="l" rtl="0">
              <a:spcBef>
                <a:spcPts val="0"/>
              </a:spcBef>
              <a:buNone/>
              <a:defRPr sz="1200" b="0" i="0" u="none" strike="noStrike" cap="none">
                <a:solidFill>
                  <a:schemeClr val="dk1"/>
                </a:solidFill>
                <a:latin typeface="Arial"/>
                <a:ea typeface="Arial"/>
                <a:cs typeface="Arial"/>
                <a:sym typeface="Arial"/>
              </a:defRPr>
            </a:lvl5pPr>
            <a:lvl6pPr marL="2286000" marR="0" lvl="5" indent="0" algn="l" rtl="0">
              <a:spcBef>
                <a:spcPts val="0"/>
              </a:spcBef>
              <a:buNone/>
              <a:defRPr sz="1200" b="0" i="0" u="none" strike="noStrike" cap="none">
                <a:solidFill>
                  <a:schemeClr val="dk1"/>
                </a:solidFill>
                <a:latin typeface="Arial"/>
                <a:ea typeface="Arial"/>
                <a:cs typeface="Arial"/>
                <a:sym typeface="Arial"/>
              </a:defRPr>
            </a:lvl6pPr>
            <a:lvl7pPr marL="2743200" marR="0" lvl="6" indent="0" algn="l" rtl="0">
              <a:spcBef>
                <a:spcPts val="0"/>
              </a:spcBef>
              <a:buNone/>
              <a:defRPr sz="1200" b="0" i="0" u="none" strike="noStrike" cap="none">
                <a:solidFill>
                  <a:schemeClr val="dk1"/>
                </a:solidFill>
                <a:latin typeface="Arial"/>
                <a:ea typeface="Arial"/>
                <a:cs typeface="Arial"/>
                <a:sym typeface="Arial"/>
              </a:defRPr>
            </a:lvl7pPr>
            <a:lvl8pPr marL="3200400" marR="0" lvl="7" indent="0" algn="l" rtl="0">
              <a:spcBef>
                <a:spcPts val="0"/>
              </a:spcBef>
              <a:buNone/>
              <a:defRPr sz="1200" b="0" i="0" u="none" strike="noStrike" cap="none">
                <a:solidFill>
                  <a:schemeClr val="dk1"/>
                </a:solidFill>
                <a:latin typeface="Arial"/>
                <a:ea typeface="Arial"/>
                <a:cs typeface="Arial"/>
                <a:sym typeface="Arial"/>
              </a:defRPr>
            </a:lvl8pPr>
            <a:lvl9pPr marL="3657600" marR="0" lvl="8" indent="0" algn="l" rtl="0">
              <a:spcBef>
                <a:spcPts val="0"/>
              </a:spcBef>
              <a:buNone/>
              <a:defRPr sz="1200" b="0" i="0" u="none" strike="noStrike" cap="none">
                <a:solidFill>
                  <a:schemeClr val="dk1"/>
                </a:solidFill>
                <a:latin typeface="Arial"/>
                <a:ea typeface="Arial"/>
                <a:cs typeface="Arial"/>
                <a:sym typeface="Arial"/>
              </a:defRPr>
            </a:lvl9pPr>
          </a:lstStyle>
          <a:p>
            <a:endParaRPr/>
          </a:p>
        </p:txBody>
      </p:sp>
      <p:sp>
        <p:nvSpPr>
          <p:cNvPr id="7" name="Shape 7"/>
          <p:cNvSpPr txBox="1">
            <a:spLocks noGrp="1"/>
          </p:cNvSpPr>
          <p:nvPr>
            <p:ph type="ftr" idx="11"/>
          </p:nvPr>
        </p:nvSpPr>
        <p:spPr>
          <a:xfrm>
            <a:off x="0" y="8685213"/>
            <a:ext cx="2971799" cy="457200"/>
          </a:xfrm>
          <a:prstGeom prst="rect">
            <a:avLst/>
          </a:prstGeom>
          <a:noFill/>
          <a:ln>
            <a:noFill/>
          </a:ln>
        </p:spPr>
        <p:txBody>
          <a:bodyPr lIns="91425" tIns="91425" rIns="91425" bIns="91425" anchor="b"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8" name="Shape 8"/>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Arial"/>
                <a:ea typeface="Arial"/>
                <a:cs typeface="Arial"/>
                <a:sym typeface="Arial"/>
              </a:rPr>
              <a:t>‹#›</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457102709"/>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dirty="0" smtClean="0">
                <a:solidFill>
                  <a:schemeClr val="dk1"/>
                </a:solidFill>
                <a:latin typeface="Arial"/>
                <a:ea typeface="Arial"/>
                <a:cs typeface="Arial"/>
                <a:sym typeface="Arial"/>
              </a:rPr>
              <a:t>If this PowerPoint presentation contains mathematical equations, you may need to check that your computer has the following installed:</a:t>
            </a:r>
          </a:p>
          <a:p>
            <a:r>
              <a:rPr lang="en-US" sz="1200" b="0" i="0" u="none" strike="noStrike" kern="1200" cap="none" dirty="0" smtClean="0">
                <a:solidFill>
                  <a:schemeClr val="dk1"/>
                </a:solidFill>
                <a:latin typeface="Arial"/>
                <a:ea typeface="Arial"/>
                <a:cs typeface="Arial"/>
                <a:sym typeface="Arial"/>
              </a:rPr>
              <a:t>1) MathType Plugin</a:t>
            </a:r>
          </a:p>
          <a:p>
            <a:r>
              <a:rPr lang="en-US" sz="1200" b="0" i="0" u="none" strike="noStrike" kern="1200" cap="none" dirty="0" smtClean="0">
                <a:solidFill>
                  <a:schemeClr val="dk1"/>
                </a:solidFill>
                <a:latin typeface="Arial"/>
                <a:ea typeface="Arial"/>
                <a:cs typeface="Arial"/>
                <a:sym typeface="Arial"/>
              </a:rPr>
              <a:t>2) Math Player (free versions available)</a:t>
            </a:r>
          </a:p>
          <a:p>
            <a:r>
              <a:rPr lang="en-US" sz="1200" b="0" i="0" u="none" strike="noStrike" kern="1200" cap="none" dirty="0" smtClean="0">
                <a:solidFill>
                  <a:schemeClr val="dk1"/>
                </a:solidFill>
                <a:latin typeface="Arial"/>
                <a:ea typeface="Arial"/>
                <a:cs typeface="Arial"/>
                <a:sym typeface="Arial"/>
              </a:rPr>
              <a:t>3) NVDA Reader (free versions available)</a:t>
            </a:r>
            <a:endParaRPr lang="en-US" dirty="0" smtClean="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3099114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Shape 17"/>
        <p:cNvGrpSpPr/>
        <p:nvPr/>
      </p:nvGrpSpPr>
      <p:grpSpPr>
        <a:xfrm>
          <a:off x="0" y="0"/>
          <a:ext cx="0" cy="0"/>
          <a:chOff x="0" y="0"/>
          <a:chExt cx="0" cy="0"/>
        </a:xfrm>
      </p:grpSpPr>
      <p:sp>
        <p:nvSpPr>
          <p:cNvPr id="18" name="Shape 18"/>
          <p:cNvSpPr/>
          <p:nvPr/>
        </p:nvSpPr>
        <p:spPr>
          <a:xfrm>
            <a:off x="0" y="0"/>
            <a:ext cx="9144000" cy="3886200"/>
          </a:xfrm>
          <a:prstGeom prst="rect">
            <a:avLst/>
          </a:prstGeom>
          <a:solidFill>
            <a:srgbClr val="007FA3"/>
          </a:solidFill>
          <a:ln w="25400" cap="flat" cmpd="sng">
            <a:solidFill>
              <a:srgbClr val="007FA3"/>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19" name="Shape 19"/>
          <p:cNvSpPr txBox="1">
            <a:spLocks noGrp="1"/>
          </p:cNvSpPr>
          <p:nvPr>
            <p:ph type="ctrTitle"/>
          </p:nvPr>
        </p:nvSpPr>
        <p:spPr>
          <a:xfrm>
            <a:off x="685800" y="762000"/>
            <a:ext cx="7772400" cy="2838451"/>
          </a:xfrm>
          <a:prstGeom prst="rect">
            <a:avLst/>
          </a:prstGeom>
          <a:noFill/>
          <a:ln>
            <a:noFill/>
          </a:ln>
        </p:spPr>
        <p:txBody>
          <a:bodyPr lIns="91425" tIns="91425" rIns="91425" bIns="91425" anchor="b" anchorCtr="0"/>
          <a:lstStyle>
            <a:lvl1pPr marL="0" marR="0" lvl="0" indent="0" algn="l" rtl="0">
              <a:lnSpc>
                <a:spcPct val="100000"/>
              </a:lnSpc>
              <a:spcBef>
                <a:spcPts val="0"/>
              </a:spcBef>
              <a:buClr>
                <a:schemeClr val="lt1"/>
              </a:buClr>
              <a:buFont typeface="Times New Roman"/>
              <a:buNone/>
              <a:defRPr sz="3600" b="1" i="0" u="none" strike="noStrike" cap="none">
                <a:solidFill>
                  <a:schemeClr val="lt1"/>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20" name="Shape 20"/>
          <p:cNvSpPr txBox="1">
            <a:spLocks noGrp="1"/>
          </p:cNvSpPr>
          <p:nvPr>
            <p:ph type="subTitle" idx="1"/>
          </p:nvPr>
        </p:nvSpPr>
        <p:spPr>
          <a:xfrm>
            <a:off x="674687" y="3962400"/>
            <a:ext cx="7794625" cy="175260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1800" b="0" i="0" u="none" strike="noStrike" cap="none">
                <a:solidFill>
                  <a:schemeClr val="dk1"/>
                </a:solidFill>
                <a:latin typeface="Arial"/>
                <a:ea typeface="Arial"/>
                <a:cs typeface="Arial"/>
                <a:sym typeface="Arial"/>
              </a:defRPr>
            </a:lvl1pPr>
            <a:lvl2pPr marL="457200" marR="0" lvl="1"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2pPr>
            <a:lvl3pPr marL="914400" marR="0" lvl="2" indent="0" algn="ctr" rtl="0">
              <a:spcBef>
                <a:spcPts val="600"/>
              </a:spcBef>
              <a:buClr>
                <a:srgbClr val="007FA3"/>
              </a:buClr>
              <a:buFont typeface="Noto Sans Symbols"/>
              <a:buNone/>
              <a:defRPr sz="1600" b="0" i="0" u="none" strike="noStrike" cap="none">
                <a:solidFill>
                  <a:srgbClr val="888888"/>
                </a:solidFill>
                <a:latin typeface="Arial"/>
                <a:ea typeface="Arial"/>
                <a:cs typeface="Arial"/>
                <a:sym typeface="Arial"/>
              </a:defRPr>
            </a:lvl3pPr>
            <a:lvl4pPr marL="1371600" marR="0" lvl="3"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4pPr>
            <a:lvl5pPr marL="1828800" marR="0" lvl="4"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5pPr>
            <a:lvl6pPr marL="2286000" marR="0" lvl="5"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6pPr>
            <a:lvl7pPr marL="2743200" marR="0" lvl="6"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7pPr>
            <a:lvl8pPr marL="3200400" marR="0" lvl="7"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8pPr>
            <a:lvl9pPr marL="3657600" marR="0" lvl="8"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9pPr>
          </a:lstStyle>
          <a:p>
            <a:endParaRPr dirty="0"/>
          </a:p>
        </p:txBody>
      </p:sp>
      <p:sp>
        <p:nvSpPr>
          <p:cNvPr id="21" name="Shape 21"/>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22" name="Shape 22"/>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23" name="Shape 23"/>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32457349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Two Content">
    <p:spTree>
      <p:nvGrpSpPr>
        <p:cNvPr id="1" name="Shape 30"/>
        <p:cNvGrpSpPr/>
        <p:nvPr/>
      </p:nvGrpSpPr>
      <p:grpSpPr>
        <a:xfrm>
          <a:off x="0" y="0"/>
          <a:ext cx="0" cy="0"/>
          <a:chOff x="0" y="0"/>
          <a:chExt cx="0" cy="0"/>
        </a:xfrm>
      </p:grpSpPr>
      <p:sp>
        <p:nvSpPr>
          <p:cNvPr id="31" name="Shape 31"/>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2" name="Shape 32"/>
          <p:cNvSpPr txBox="1">
            <a:spLocks noGrp="1"/>
          </p:cNvSpPr>
          <p:nvPr>
            <p:ph type="body" idx="1"/>
          </p:nvPr>
        </p:nvSpPr>
        <p:spPr>
          <a:xfrm>
            <a:off x="457200" y="1600200"/>
            <a:ext cx="8229600" cy="2163763"/>
          </a:xfrm>
          <a:prstGeom prst="rect">
            <a:avLst/>
          </a:prstGeom>
          <a:noFill/>
          <a:ln>
            <a:noFill/>
          </a:ln>
        </p:spPr>
        <p:txBody>
          <a:bodyPr lIns="91425" tIns="91425" rIns="91425" bIns="91425" anchor="t" anchorCtr="0"/>
          <a:lstStyle>
            <a:lvl1pPr marL="256032" marR="0" lvl="0" indent="-2560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283464"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2286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6pPr>
            <a:lvl7pPr marL="2971800" marR="0" lvl="6"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7pPr>
            <a:lvl8pPr marL="3429000" marR="0" lvl="7"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8pPr>
            <a:lvl9pPr marL="3886200" marR="0" lvl="8"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9pPr>
          </a:lstStyle>
          <a:p>
            <a:endParaRPr lang="en-US" dirty="0" smtClean="0"/>
          </a:p>
          <a:p>
            <a:pPr lvl="1"/>
            <a:endParaRPr lang="en-US" dirty="0" smtClean="0"/>
          </a:p>
          <a:p>
            <a:pPr lvl="2"/>
            <a:endParaRPr dirty="0"/>
          </a:p>
        </p:txBody>
      </p:sp>
      <p:sp>
        <p:nvSpPr>
          <p:cNvPr id="33" name="Shape 33"/>
          <p:cNvSpPr txBox="1">
            <a:spLocks noGrp="1"/>
          </p:cNvSpPr>
          <p:nvPr>
            <p:ph type="body" idx="2"/>
          </p:nvPr>
        </p:nvSpPr>
        <p:spPr>
          <a:xfrm>
            <a:off x="457200" y="3962400"/>
            <a:ext cx="8229600" cy="2163763"/>
          </a:xfrm>
          <a:prstGeom prst="rect">
            <a:avLst/>
          </a:prstGeom>
          <a:noFill/>
          <a:ln>
            <a:noFill/>
          </a:ln>
        </p:spPr>
        <p:txBody>
          <a:bodyPr lIns="91425" tIns="91425" rIns="91425" bIns="91425" anchor="t" anchorCtr="0"/>
          <a:lstStyle>
            <a:lvl1pPr marL="256032" marR="0" lvl="0" indent="-2560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283464"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2286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6pPr>
            <a:lvl7pPr marL="2971800" marR="0" lvl="6"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7pPr>
            <a:lvl8pPr marL="3429000" marR="0" lvl="7"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8pPr>
            <a:lvl9pPr marL="3886200" marR="0" lvl="8"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9pPr>
          </a:lstStyle>
          <a:p>
            <a:endParaRPr lang="en-US" dirty="0" smtClean="0"/>
          </a:p>
          <a:p>
            <a:pPr lvl="1"/>
            <a:endParaRPr lang="en-US" dirty="0" smtClean="0"/>
          </a:p>
          <a:p>
            <a:pPr lvl="2"/>
            <a:endParaRPr dirty="0"/>
          </a:p>
        </p:txBody>
      </p:sp>
      <p:sp>
        <p:nvSpPr>
          <p:cNvPr id="34" name="Shape 34"/>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146176256"/>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Blank">
    <p:spTree>
      <p:nvGrpSpPr>
        <p:cNvPr id="1" name="Shape 79"/>
        <p:cNvGrpSpPr/>
        <p:nvPr/>
      </p:nvGrpSpPr>
      <p:grpSpPr>
        <a:xfrm>
          <a:off x="0" y="0"/>
          <a:ext cx="0" cy="0"/>
          <a:chOff x="0" y="0"/>
          <a:chExt cx="0" cy="0"/>
        </a:xfrm>
      </p:grpSpPr>
      <p:sp>
        <p:nvSpPr>
          <p:cNvPr id="80" name="Shape 80"/>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81" name="Shape 81"/>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82" name="Shape 82"/>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dk1"/>
                </a:solidFill>
                <a:latin typeface="Arial"/>
                <a:ea typeface="Arial"/>
                <a:cs typeface="Arial"/>
                <a:sym typeface="Arial"/>
              </a:rPr>
              <a:t>‹#›</a:t>
            </a:fld>
            <a:endParaRPr lang="en-US" sz="9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1_Title Slide">
    <p:spTree>
      <p:nvGrpSpPr>
        <p:cNvPr id="1" name=""/>
        <p:cNvGrpSpPr/>
        <p:nvPr/>
      </p:nvGrpSpPr>
      <p:grpSpPr>
        <a:xfrm>
          <a:off x="0" y="0"/>
          <a:ext cx="0" cy="0"/>
          <a:chOff x="0" y="0"/>
          <a:chExt cx="0" cy="0"/>
        </a:xfrm>
      </p:grpSpPr>
      <p:sp>
        <p:nvSpPr>
          <p:cNvPr id="10" name="Rectangle 9"/>
          <p:cNvSpPr/>
          <p:nvPr/>
        </p:nvSpPr>
        <p:spPr bwMode="white">
          <a:xfrm>
            <a:off x="0" y="0"/>
            <a:ext cx="9144000" cy="3886200"/>
          </a:xfrm>
          <a:prstGeom prst="rect">
            <a:avLst/>
          </a:prstGeom>
          <a:solidFill>
            <a:srgbClr val="007FA3"/>
          </a:solidFill>
          <a:ln>
            <a:solidFill>
              <a:srgbClr val="007F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p:nvPr>
        </p:nvSpPr>
        <p:spPr>
          <a:xfrm>
            <a:off x="685800" y="762000"/>
            <a:ext cx="7772400" cy="2838451"/>
          </a:xfrm>
        </p:spPr>
        <p:txBody>
          <a:bodyPr anchor="b">
            <a:noAutofit/>
          </a:bodyPr>
          <a:lstStyle>
            <a:lvl1pPr algn="l">
              <a:defRPr sz="3600">
                <a:solidFill>
                  <a:schemeClr val="bg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674687" y="3962400"/>
            <a:ext cx="7794626" cy="1752600"/>
          </a:xfrm>
        </p:spPr>
        <p:txBody>
          <a:bodyPr>
            <a:noAutofit/>
          </a:bodyPr>
          <a:lstStyle>
            <a:lvl1pPr marL="0" indent="0" algn="l">
              <a:spcBef>
                <a:spcPts val="0"/>
              </a:spcBef>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12"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4/17/2018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14" name="TextBox 13"/>
          <p:cNvSpPr txBox="1"/>
          <p:nvPr userDrawn="1"/>
        </p:nvSpPr>
        <p:spPr>
          <a:xfrm>
            <a:off x="1600200" y="6429345"/>
            <a:ext cx="7162800" cy="276999"/>
          </a:xfrm>
          <a:prstGeom prst="rect">
            <a:avLst/>
          </a:prstGeom>
          <a:noFill/>
        </p:spPr>
        <p:txBody>
          <a:bodyPr wrap="square" rtlCol="0">
            <a:spAutoFit/>
          </a:bodyPr>
          <a:lstStyle/>
          <a:p>
            <a:pPr algn="r">
              <a:buClrTx/>
              <a:defRPr/>
            </a:pPr>
            <a:r>
              <a:rPr lang="en-US" altLang="en-US" sz="1200" dirty="0" smtClean="0">
                <a:latin typeface="Verdana" panose="020B0604030504040204" pitchFamily="34" charset="0"/>
                <a:ea typeface="Verdana" panose="020B0604030504040204" pitchFamily="34" charset="0"/>
                <a:cs typeface="Verdana" panose="020B0604030504040204" pitchFamily="34" charset="0"/>
              </a:rPr>
              <a:t>Copyright © 2016, 2013, 2010 Pearson Education, Inc. All Rights Reserved</a:t>
            </a:r>
            <a:endParaRPr lang="en-US" altLang="en-US" sz="1200" dirty="0">
              <a:latin typeface="Verdana" panose="020B0604030504040204" pitchFamily="34" charset="0"/>
              <a:ea typeface="Verdana" panose="020B0604030504040204" pitchFamily="34" charset="0"/>
              <a:cs typeface="Verdana" panose="020B0604030504040204" pitchFamily="34" charset="0"/>
            </a:endParaRPr>
          </a:p>
        </p:txBody>
      </p:sp>
      <p:pic>
        <p:nvPicPr>
          <p:cNvPr id="15" name="Picture 14" descr="Pearson Logo"/>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0" y="6376789"/>
            <a:ext cx="918000" cy="279915"/>
          </a:xfrm>
          <a:prstGeom prst="rect">
            <a:avLst/>
          </a:prstGeom>
        </p:spPr>
      </p:pic>
    </p:spTree>
    <p:extLst>
      <p:ext uri="{BB962C8B-B14F-4D97-AF65-F5344CB8AC3E}">
        <p14:creationId xmlns:p14="http://schemas.microsoft.com/office/powerpoint/2010/main" val="32431551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1_Chapter Opener">
    <p:spTree>
      <p:nvGrpSpPr>
        <p:cNvPr id="1" name=""/>
        <p:cNvGrpSpPr/>
        <p:nvPr/>
      </p:nvGrpSpPr>
      <p:grpSpPr>
        <a:xfrm>
          <a:off x="0" y="0"/>
          <a:ext cx="0" cy="0"/>
          <a:chOff x="0" y="0"/>
          <a:chExt cx="0" cy="0"/>
        </a:xfrm>
      </p:grpSpPr>
      <p:sp>
        <p:nvSpPr>
          <p:cNvPr id="11" name="Title 10"/>
          <p:cNvSpPr>
            <a:spLocks noGrp="1"/>
          </p:cNvSpPr>
          <p:nvPr>
            <p:ph type="title"/>
          </p:nvPr>
        </p:nvSpPr>
        <p:spPr>
          <a:xfrm>
            <a:off x="457200" y="215372"/>
            <a:ext cx="8229600" cy="622828"/>
          </a:xfrm>
        </p:spPr>
        <p:txBody>
          <a:bodyPr anchor="t"/>
          <a:lstStyle/>
          <a:p>
            <a:r>
              <a:rPr lang="en-US" smtClean="0"/>
              <a:t>Click to edit Master title style</a:t>
            </a:r>
            <a:endParaRPr lang="en-US" dirty="0"/>
          </a:p>
        </p:txBody>
      </p:sp>
      <p:sp>
        <p:nvSpPr>
          <p:cNvPr id="7" name="Text Placeholder 6"/>
          <p:cNvSpPr>
            <a:spLocks noGrp="1"/>
          </p:cNvSpPr>
          <p:nvPr>
            <p:ph type="body" sz="quarter" idx="13" hasCustomPrompt="1"/>
          </p:nvPr>
        </p:nvSpPr>
        <p:spPr>
          <a:xfrm>
            <a:off x="457200" y="816430"/>
            <a:ext cx="8229600" cy="478970"/>
          </a:xfrm>
        </p:spPr>
        <p:txBody>
          <a:bodyPr>
            <a:noAutofit/>
          </a:bodyPr>
          <a:lstStyle>
            <a:lvl1pPr marL="0" indent="0">
              <a:spcBef>
                <a:spcPts val="0"/>
              </a:spcBef>
              <a:buNone/>
              <a:defRPr sz="2000">
                <a:solidFill>
                  <a:srgbClr val="007FA3"/>
                </a:solidFill>
              </a:defRPr>
            </a:lvl1pPr>
            <a:lvl2pPr marL="0" indent="0">
              <a:spcBef>
                <a:spcPts val="0"/>
              </a:spcBef>
              <a:buNone/>
              <a:defRPr sz="2400">
                <a:solidFill>
                  <a:schemeClr val="bg1"/>
                </a:solidFill>
              </a:defRPr>
            </a:lvl2pPr>
            <a:lvl3pPr marL="0" indent="0">
              <a:spcBef>
                <a:spcPts val="0"/>
              </a:spcBef>
              <a:buNone/>
              <a:defRPr sz="2400">
                <a:solidFill>
                  <a:schemeClr val="bg1"/>
                </a:solidFill>
              </a:defRPr>
            </a:lvl3pPr>
            <a:lvl4pPr marL="0" indent="0">
              <a:spcBef>
                <a:spcPts val="0"/>
              </a:spcBef>
              <a:buNone/>
              <a:defRPr sz="2400">
                <a:solidFill>
                  <a:schemeClr val="bg1"/>
                </a:solidFill>
              </a:defRPr>
            </a:lvl4pPr>
            <a:lvl5pPr marL="0" indent="0">
              <a:spcBef>
                <a:spcPts val="0"/>
              </a:spcBef>
              <a:buNone/>
              <a:defRPr sz="2400">
                <a:solidFill>
                  <a:schemeClr val="bg1"/>
                </a:solidFill>
              </a:defRPr>
            </a:lvl5pPr>
            <a:lvl6pPr marL="0" indent="0">
              <a:spcBef>
                <a:spcPts val="0"/>
              </a:spcBef>
              <a:buNone/>
              <a:defRPr sz="2400">
                <a:solidFill>
                  <a:schemeClr val="bg1"/>
                </a:solidFill>
              </a:defRPr>
            </a:lvl6pPr>
            <a:lvl7pPr marL="0" indent="0">
              <a:spcBef>
                <a:spcPts val="0"/>
              </a:spcBef>
              <a:buNone/>
              <a:defRPr sz="2400">
                <a:solidFill>
                  <a:schemeClr val="bg1"/>
                </a:solidFill>
              </a:defRPr>
            </a:lvl7pPr>
            <a:lvl8pPr marL="0" indent="0">
              <a:spcBef>
                <a:spcPts val="0"/>
              </a:spcBef>
              <a:buNone/>
              <a:defRPr sz="2400">
                <a:solidFill>
                  <a:schemeClr val="bg1"/>
                </a:solidFill>
              </a:defRPr>
            </a:lvl8pPr>
            <a:lvl9pPr marL="0" indent="0">
              <a:spcBef>
                <a:spcPts val="0"/>
              </a:spcBef>
              <a:buNone/>
              <a:defRPr sz="2400">
                <a:solidFill>
                  <a:schemeClr val="bg1"/>
                </a:solidFill>
              </a:defRPr>
            </a:lvl9pPr>
          </a:lstStyle>
          <a:p>
            <a:pPr lvl="0"/>
            <a:r>
              <a:rPr lang="en-US" dirty="0" smtClean="0"/>
              <a:t>Add edition here</a:t>
            </a:r>
            <a:endParaRPr lang="en-US" dirty="0"/>
          </a:p>
        </p:txBody>
      </p:sp>
      <p:sp>
        <p:nvSpPr>
          <p:cNvPr id="9" name="Text Placeholder 8"/>
          <p:cNvSpPr>
            <a:spLocks noGrp="1"/>
          </p:cNvSpPr>
          <p:nvPr>
            <p:ph type="body" sz="quarter" idx="14" hasCustomPrompt="1"/>
          </p:nvPr>
        </p:nvSpPr>
        <p:spPr>
          <a:xfrm>
            <a:off x="5029200" y="1600201"/>
            <a:ext cx="3657600" cy="1600199"/>
          </a:xfrm>
        </p:spPr>
        <p:txBody>
          <a:bodyPr anchor="b">
            <a:noAutofit/>
          </a:bodyPr>
          <a:lstStyle>
            <a:lvl1pPr marL="0" indent="0">
              <a:spcBef>
                <a:spcPts val="0"/>
              </a:spcBef>
              <a:buNone/>
              <a:defRPr sz="3000" baseline="0"/>
            </a:lvl1pPr>
            <a:lvl2pPr marL="0" indent="0">
              <a:spcBef>
                <a:spcPts val="0"/>
              </a:spcBef>
              <a:buNone/>
              <a:defRPr sz="4400"/>
            </a:lvl2pPr>
            <a:lvl3pPr marL="0" indent="0">
              <a:spcBef>
                <a:spcPts val="0"/>
              </a:spcBef>
              <a:buNone/>
              <a:defRPr sz="4400"/>
            </a:lvl3pPr>
            <a:lvl4pPr marL="0" indent="0">
              <a:spcBef>
                <a:spcPts val="0"/>
              </a:spcBef>
              <a:buNone/>
              <a:defRPr sz="4400"/>
            </a:lvl4pPr>
            <a:lvl5pPr marL="0" indent="0">
              <a:spcBef>
                <a:spcPts val="0"/>
              </a:spcBef>
              <a:buNone/>
              <a:defRPr sz="4400"/>
            </a:lvl5pPr>
            <a:lvl6pPr marL="0" indent="0">
              <a:spcBef>
                <a:spcPts val="0"/>
              </a:spcBef>
              <a:buNone/>
              <a:defRPr sz="4400"/>
            </a:lvl6pPr>
            <a:lvl7pPr marL="0" indent="0">
              <a:spcBef>
                <a:spcPts val="0"/>
              </a:spcBef>
              <a:buNone/>
              <a:defRPr sz="4400"/>
            </a:lvl7pPr>
            <a:lvl8pPr marL="0" indent="0">
              <a:spcBef>
                <a:spcPts val="0"/>
              </a:spcBef>
              <a:buNone/>
              <a:defRPr sz="4400"/>
            </a:lvl8pPr>
            <a:lvl9pPr marL="0" indent="0">
              <a:spcBef>
                <a:spcPts val="0"/>
              </a:spcBef>
              <a:buNone/>
              <a:defRPr sz="4400"/>
            </a:lvl9pPr>
          </a:lstStyle>
          <a:p>
            <a:pPr lvl="0"/>
            <a:r>
              <a:rPr lang="en-US" dirty="0" smtClean="0"/>
              <a:t>Chapter ##</a:t>
            </a:r>
            <a:endParaRPr lang="en-US" dirty="0"/>
          </a:p>
        </p:txBody>
      </p:sp>
      <p:sp>
        <p:nvSpPr>
          <p:cNvPr id="10" name="Text Placeholder 8"/>
          <p:cNvSpPr>
            <a:spLocks noGrp="1"/>
          </p:cNvSpPr>
          <p:nvPr>
            <p:ph type="body" sz="quarter" idx="15" hasCustomPrompt="1"/>
          </p:nvPr>
        </p:nvSpPr>
        <p:spPr>
          <a:xfrm>
            <a:off x="5029200" y="3200400"/>
            <a:ext cx="3657600" cy="2925763"/>
          </a:xfrm>
        </p:spPr>
        <p:txBody>
          <a:bodyPr>
            <a:noAutofit/>
          </a:bodyPr>
          <a:lstStyle>
            <a:lvl1pPr marL="0" indent="0">
              <a:spcBef>
                <a:spcPts val="0"/>
              </a:spcBef>
              <a:buNone/>
              <a:defRPr sz="2200"/>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vl6pPr marL="0" indent="0">
              <a:spcBef>
                <a:spcPts val="0"/>
              </a:spcBef>
              <a:buNone/>
              <a:defRPr/>
            </a:lvl6pPr>
            <a:lvl7pPr marL="0" indent="0">
              <a:spcBef>
                <a:spcPts val="0"/>
              </a:spcBef>
              <a:buNone/>
              <a:defRPr/>
            </a:lvl7pPr>
            <a:lvl8pPr marL="0" indent="0">
              <a:spcBef>
                <a:spcPts val="0"/>
              </a:spcBef>
              <a:buNone/>
              <a:defRPr/>
            </a:lvl8pPr>
            <a:lvl9pPr marL="0" indent="0">
              <a:spcBef>
                <a:spcPts val="0"/>
              </a:spcBef>
              <a:buNone/>
              <a:defRPr/>
            </a:lvl9pPr>
          </a:lstStyle>
          <a:p>
            <a:pPr lvl="0"/>
            <a:r>
              <a:rPr lang="en-US" dirty="0" smtClean="0"/>
              <a:t>Chapter title</a:t>
            </a:r>
            <a:endParaRPr lang="en-US" dirty="0"/>
          </a:p>
        </p:txBody>
      </p:sp>
      <p:sp>
        <p:nvSpPr>
          <p:cNvPr id="16" name="Footer Placeholder 2"/>
          <p:cNvSpPr>
            <a:spLocks noGrp="1"/>
          </p:cNvSpPr>
          <p:nvPr>
            <p:ph type="ftr" sz="quarter" idx="10"/>
          </p:nvPr>
        </p:nvSpPr>
        <p:spPr>
          <a:xfrm>
            <a:off x="93969" y="6165337"/>
            <a:ext cx="8595360" cy="235463"/>
          </a:xfrm>
        </p:spPr>
        <p:txBody>
          <a:bodyPr/>
          <a:lstStyle/>
          <a:p>
            <a:endParaRPr lang="en-US" dirty="0"/>
          </a:p>
        </p:txBody>
      </p:sp>
      <p:sp>
        <p:nvSpPr>
          <p:cNvPr id="4" name="Date Placeholder 3"/>
          <p:cNvSpPr>
            <a:spLocks noGrp="1"/>
          </p:cNvSpPr>
          <p:nvPr>
            <p:ph type="dt" sz="half" idx="11"/>
          </p:nvPr>
        </p:nvSpPr>
        <p:spPr/>
        <p:txBody>
          <a:bodyPr/>
          <a:lstStyle/>
          <a:p>
            <a:fld id="{A9DF6EFB-3F44-496C-A842-1E0B3D3B975A}" type="datetimeFigureOut">
              <a:rPr lang="en-US" smtClean="0"/>
              <a:pPr/>
              <a:t>4/17/2018</a:t>
            </a:fld>
            <a:endParaRPr lang="en-US" dirty="0"/>
          </a:p>
        </p:txBody>
      </p:sp>
      <p:sp>
        <p:nvSpPr>
          <p:cNvPr id="5" name="Slide Number Placeholder 4"/>
          <p:cNvSpPr>
            <a:spLocks noGrp="1"/>
          </p:cNvSpPr>
          <p:nvPr>
            <p:ph type="sldNum" sz="quarter" idx="12"/>
          </p:nvPr>
        </p:nvSpPr>
        <p:spPr/>
        <p:txBody>
          <a:bodyPr/>
          <a:lstStyle/>
          <a:p>
            <a:fld id="{200B2350-5261-4F5C-9DF5-EF0D264FC8D2}" type="slidenum">
              <a:rPr lang="en-US" smtClean="0"/>
              <a:pPr/>
              <a:t>‹#›</a:t>
            </a:fld>
            <a:endParaRPr lang="en-US" dirty="0"/>
          </a:p>
        </p:txBody>
      </p:sp>
      <p:sp>
        <p:nvSpPr>
          <p:cNvPr id="20" name="Text Placeholder 17"/>
          <p:cNvSpPr>
            <a:spLocks noGrp="1"/>
          </p:cNvSpPr>
          <p:nvPr>
            <p:ph type="body" sz="quarter" idx="16" hasCustomPrompt="1"/>
          </p:nvPr>
        </p:nvSpPr>
        <p:spPr>
          <a:xfrm>
            <a:off x="3048000" y="6529254"/>
            <a:ext cx="5867400" cy="187537"/>
          </a:xfrm>
        </p:spPr>
        <p:txBody>
          <a:bodyPr/>
          <a:lstStyle>
            <a:lvl1pPr marL="0" indent="0" algn="r">
              <a:buNone/>
              <a:defRPr sz="800" baseline="0"/>
            </a:lvl1pPr>
          </a:lstStyle>
          <a:p>
            <a:pPr lvl="0"/>
            <a:r>
              <a:rPr lang="en-US" dirty="0" smtClean="0"/>
              <a:t>Click to add copyright line</a:t>
            </a:r>
            <a:endParaRPr lang="en-IN" dirty="0"/>
          </a:p>
        </p:txBody>
      </p:sp>
      <p:pic>
        <p:nvPicPr>
          <p:cNvPr id="12" name="Picture 11" descr="Pearson Logo"/>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0" y="6376789"/>
            <a:ext cx="918000" cy="279915"/>
          </a:xfrm>
          <a:prstGeom prst="rect">
            <a:avLst/>
          </a:prstGeom>
        </p:spPr>
      </p:pic>
    </p:spTree>
    <p:extLst>
      <p:ext uri="{BB962C8B-B14F-4D97-AF65-F5344CB8AC3E}">
        <p14:creationId xmlns:p14="http://schemas.microsoft.com/office/powerpoint/2010/main" val="23050226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lvl1pPr>
              <a:defRPr baseline="0">
                <a:solidFill>
                  <a:schemeClr val="accent1"/>
                </a:solidFill>
                <a:latin typeface="+mj-lt"/>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a:buClr>
                <a:schemeClr val="accent1"/>
              </a:buClr>
              <a:buSzPct val="100000"/>
              <a:defRPr/>
            </a:lvl1pPr>
            <a:lvl2pPr>
              <a:buClr>
                <a:schemeClr val="accent1"/>
              </a:buClr>
              <a:defRPr/>
            </a:lvl2pPr>
            <a:lvl3pPr>
              <a:buClr>
                <a:schemeClr val="accent1"/>
              </a:buClr>
              <a:defRPr/>
            </a:lvl3pPr>
            <a:lvl4pPr>
              <a:buClr>
                <a:schemeClr val="accent1"/>
              </a:buClr>
              <a:defRPr/>
            </a:lvl4pPr>
            <a:lvl5pPr>
              <a:buClr>
                <a:schemeClr val="accent1"/>
              </a:buClr>
              <a:defRPr/>
            </a:lvl5pPr>
            <a:lvl6pPr>
              <a:buClr>
                <a:schemeClr val="accent1"/>
              </a:buClr>
              <a:defRPr/>
            </a:lvl6pPr>
            <a:lvl7pPr>
              <a:buClr>
                <a:schemeClr val="accent1"/>
              </a:buClr>
              <a:defRPr/>
            </a:lvl7pPr>
            <a:lvl8pPr>
              <a:buClr>
                <a:schemeClr val="accent1"/>
              </a:buClr>
              <a:defRPr/>
            </a:lvl8pPr>
            <a:lvl9pPr>
              <a:buClr>
                <a:schemeClr val="accent1"/>
              </a:buClr>
              <a:defRPr/>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a:t>
            </a:r>
          </a:p>
          <a:p>
            <a:pPr lvl="6"/>
            <a:r>
              <a:rPr lang="en-US" dirty="0" smtClean="0"/>
              <a:t>Seventh</a:t>
            </a:r>
          </a:p>
          <a:p>
            <a:pPr lvl="7"/>
            <a:r>
              <a:rPr lang="en-US" dirty="0" smtClean="0"/>
              <a:t>Eighth</a:t>
            </a:r>
          </a:p>
          <a:p>
            <a:pPr lvl="8"/>
            <a:r>
              <a:rPr lang="en-US" dirty="0" smtClean="0"/>
              <a:t>Ninth</a:t>
            </a:r>
            <a:endParaRPr lang="en-US" dirty="0"/>
          </a:p>
        </p:txBody>
      </p:sp>
      <p:sp>
        <p:nvSpPr>
          <p:cNvPr id="9" name="Date Placeholder 3"/>
          <p:cNvSpPr>
            <a:spLocks noGrp="1"/>
          </p:cNvSpPr>
          <p:nvPr>
            <p:ph type="dt" sz="half" idx="10"/>
          </p:nvPr>
        </p:nvSpPr>
        <p:spPr>
          <a:xfrm>
            <a:off x="6335713" y="113072"/>
            <a:ext cx="2133600" cy="182880"/>
          </a:xfrm>
        </p:spPr>
        <p:txBody>
          <a:bodyPr/>
          <a:lstStyle/>
          <a:p>
            <a:fld id="{891838CE-430E-45DE-B6AA-42DD655BB05E}" type="datetime1">
              <a:rPr lang="en-US" smtClean="0"/>
              <a:t>4/17/2018</a:t>
            </a:fld>
            <a:endParaRPr lang="en-US" dirty="0"/>
          </a:p>
        </p:txBody>
      </p:sp>
      <p:sp>
        <p:nvSpPr>
          <p:cNvPr id="10" name="Slide Number Placeholder 5"/>
          <p:cNvSpPr>
            <a:spLocks noGrp="1"/>
          </p:cNvSpPr>
          <p:nvPr>
            <p:ph type="sldNum" sz="quarter" idx="12"/>
          </p:nvPr>
        </p:nvSpPr>
        <p:spPr>
          <a:xfrm>
            <a:off x="8469312" y="113072"/>
            <a:ext cx="551783" cy="182880"/>
          </a:xfrm>
        </p:spPr>
        <p:txBody>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38589649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Learning Objectives">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lvl1pPr>
              <a:defRPr>
                <a:solidFill>
                  <a:srgbClr val="3399B5"/>
                </a:solidFill>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marL="118872" indent="-118872">
              <a:buClr>
                <a:srgbClr val="007FA3"/>
              </a:buClr>
              <a:buSzPct val="25000"/>
              <a:defRPr sz="1600"/>
            </a:lvl1pPr>
            <a:lvl2pPr marL="569913" indent="-285750">
              <a:buClr>
                <a:srgbClr val="007FA3"/>
              </a:buClr>
              <a:defRPr sz="1600"/>
            </a:lvl2pPr>
            <a:lvl3pPr>
              <a:buClr>
                <a:srgbClr val="007FA3"/>
              </a:buClr>
              <a:defRPr sz="1600"/>
            </a:lvl3pPr>
            <a:lvl4pPr>
              <a:buClr>
                <a:srgbClr val="007FA3"/>
              </a:buClr>
              <a:defRPr sz="1600"/>
            </a:lvl4pPr>
            <a:lvl5pPr>
              <a:buClr>
                <a:srgbClr val="007FA3"/>
              </a:buClr>
              <a:defRPr sz="1600"/>
            </a:lvl5pPr>
            <a:lvl6pPr>
              <a:buClr>
                <a:srgbClr val="007FA3"/>
              </a:buClr>
              <a:defRPr sz="1600"/>
            </a:lvl6pPr>
            <a:lvl7pPr>
              <a:buClr>
                <a:srgbClr val="007FA3"/>
              </a:buClr>
              <a:defRPr sz="1600"/>
            </a:lvl7pPr>
            <a:lvl8pPr>
              <a:buClr>
                <a:srgbClr val="007FA3"/>
              </a:buClr>
              <a:defRPr sz="1600"/>
            </a:lvl8pPr>
            <a:lvl9pPr>
              <a:buClr>
                <a:srgbClr val="007FA3"/>
              </a:buCl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4/17/2018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5241565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1_Figure + Caption">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457200" y="228600"/>
            <a:ext cx="8229600" cy="1066800"/>
          </a:xfrm>
        </p:spPr>
        <p:txBody>
          <a:bodyPr anchor="t"/>
          <a:lstStyle>
            <a:lvl1pPr>
              <a:defRPr sz="3400">
                <a:solidFill>
                  <a:srgbClr val="007FA3"/>
                </a:solidFill>
              </a:defRPr>
            </a:lvl1pPr>
          </a:lstStyle>
          <a:p>
            <a:r>
              <a:rPr lang="en-US" dirty="0" smtClean="0"/>
              <a:t>Click to add figure number and title</a:t>
            </a:r>
            <a:endParaRPr lang="en-US" dirty="0"/>
          </a:p>
        </p:txBody>
      </p:sp>
      <p:sp>
        <p:nvSpPr>
          <p:cNvPr id="10" name="Text Placeholder 9"/>
          <p:cNvSpPr>
            <a:spLocks noGrp="1"/>
          </p:cNvSpPr>
          <p:nvPr>
            <p:ph type="body" sz="quarter" idx="13" hasCustomPrompt="1"/>
          </p:nvPr>
        </p:nvSpPr>
        <p:spPr>
          <a:xfrm>
            <a:off x="457200" y="5368160"/>
            <a:ext cx="8229600" cy="916856"/>
          </a:xfrm>
        </p:spPr>
        <p:txBody>
          <a:bodyPr anchor="b"/>
          <a:lstStyle>
            <a:lvl1pPr marL="0" indent="0">
              <a:spcBef>
                <a:spcPts val="0"/>
              </a:spcBef>
              <a:buNone/>
              <a:defRPr sz="800"/>
            </a:lvl1pPr>
            <a:lvl2pPr marL="0" indent="0">
              <a:spcBef>
                <a:spcPts val="0"/>
              </a:spcBef>
              <a:buNone/>
              <a:defRPr sz="1600"/>
            </a:lvl2pPr>
            <a:lvl3pPr marL="0" indent="0">
              <a:spcBef>
                <a:spcPts val="0"/>
              </a:spcBef>
              <a:buNone/>
              <a:defRPr sz="1600"/>
            </a:lvl3pPr>
            <a:lvl4pPr marL="0" indent="0">
              <a:spcBef>
                <a:spcPts val="0"/>
              </a:spcBef>
              <a:buNone/>
              <a:defRPr sz="1600"/>
            </a:lvl4pPr>
            <a:lvl5pPr marL="0" indent="0">
              <a:spcBef>
                <a:spcPts val="0"/>
              </a:spcBef>
              <a:buNone/>
              <a:defRPr sz="1600"/>
            </a:lvl5pPr>
            <a:lvl6pPr marL="0" indent="0">
              <a:spcBef>
                <a:spcPts val="0"/>
              </a:spcBef>
              <a:buNone/>
              <a:defRPr sz="1600"/>
            </a:lvl6pPr>
            <a:lvl7pPr marL="0" indent="0">
              <a:spcBef>
                <a:spcPts val="0"/>
              </a:spcBef>
              <a:buNone/>
              <a:defRPr sz="1600"/>
            </a:lvl7pPr>
            <a:lvl8pPr marL="0" indent="0">
              <a:spcBef>
                <a:spcPts val="0"/>
              </a:spcBef>
              <a:buNone/>
              <a:defRPr sz="1600"/>
            </a:lvl8pPr>
            <a:lvl9pPr marL="0" indent="0">
              <a:spcBef>
                <a:spcPts val="0"/>
              </a:spcBef>
              <a:buNone/>
              <a:defRPr sz="1600"/>
            </a:lvl9pPr>
          </a:lstStyle>
          <a:p>
            <a:pPr lvl="0"/>
            <a:r>
              <a:rPr lang="en-US" dirty="0" smtClean="0"/>
              <a:t>Click to add caption</a:t>
            </a:r>
            <a:endParaRPr lang="en-US" dirty="0"/>
          </a:p>
        </p:txBody>
      </p:sp>
      <p:sp>
        <p:nvSpPr>
          <p:cNvPr id="11" name="Footer Placeholder 2"/>
          <p:cNvSpPr>
            <a:spLocks noGrp="1"/>
          </p:cNvSpPr>
          <p:nvPr>
            <p:ph type="ftr" sz="quarter" idx="11"/>
          </p:nvPr>
        </p:nvSpPr>
        <p:spPr>
          <a:xfrm>
            <a:off x="93969" y="6172200"/>
            <a:ext cx="8595360" cy="235463"/>
          </a:xfrm>
        </p:spPr>
        <p:txBody>
          <a:bodyPr/>
          <a:lstStyle/>
          <a:p>
            <a:endParaRPr lang="en-US" dirty="0"/>
          </a:p>
        </p:txBody>
      </p:sp>
      <p:sp>
        <p:nvSpPr>
          <p:cNvPr id="2" name="Date Placeholder 1"/>
          <p:cNvSpPr>
            <a:spLocks noGrp="1"/>
          </p:cNvSpPr>
          <p:nvPr>
            <p:ph type="dt" sz="half" idx="10"/>
          </p:nvPr>
        </p:nvSpPr>
        <p:spPr/>
        <p:txBody>
          <a:bodyPr/>
          <a:lstStyle>
            <a:lvl1pPr>
              <a:defRPr>
                <a:solidFill>
                  <a:schemeClr val="tx1"/>
                </a:solidFill>
              </a:defRPr>
            </a:lvl1pPr>
          </a:lstStyle>
          <a:p>
            <a:fld id="{A9DF6EFB-3F44-496C-A842-1E0B3D3B975A}" type="datetimeFigureOut">
              <a:rPr lang="en-US" smtClean="0"/>
              <a:pPr/>
              <a:t>4/17/2018</a:t>
            </a:fld>
            <a:endParaRPr lang="en-US" dirty="0"/>
          </a:p>
        </p:txBody>
      </p:sp>
      <p:sp>
        <p:nvSpPr>
          <p:cNvPr id="4" name="Slide Number Placeholder 3"/>
          <p:cNvSpPr>
            <a:spLocks noGrp="1"/>
          </p:cNvSpPr>
          <p:nvPr>
            <p:ph type="sldNum" sz="quarter" idx="12"/>
          </p:nvPr>
        </p:nvSpPr>
        <p:spPr/>
        <p:txBody>
          <a:bodyPr/>
          <a:lstStyle>
            <a:lvl1pPr>
              <a:defRPr>
                <a:solidFill>
                  <a:schemeClr val="tx1"/>
                </a:solidFill>
              </a:defRPr>
            </a:lvl1pPr>
          </a:lstStyle>
          <a:p>
            <a:fld id="{200B2350-5261-4F5C-9DF5-EF0D264FC8D2}" type="slidenum">
              <a:rPr lang="en-US" smtClean="0"/>
              <a:pPr/>
              <a:t>‹#›</a:t>
            </a:fld>
            <a:endParaRPr lang="en-US" dirty="0"/>
          </a:p>
        </p:txBody>
      </p:sp>
      <p:pic>
        <p:nvPicPr>
          <p:cNvPr id="9" name="Picture 8" descr="Pearson Logo"/>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0" y="6376789"/>
            <a:ext cx="918000" cy="279915"/>
          </a:xfrm>
          <a:prstGeom prst="rect">
            <a:avLst/>
          </a:prstGeom>
        </p:spPr>
      </p:pic>
      <p:sp>
        <p:nvSpPr>
          <p:cNvPr id="14" name="TextBox 13"/>
          <p:cNvSpPr txBox="1"/>
          <p:nvPr userDrawn="1"/>
        </p:nvSpPr>
        <p:spPr>
          <a:xfrm>
            <a:off x="1600200" y="6429345"/>
            <a:ext cx="7162800" cy="276999"/>
          </a:xfrm>
          <a:prstGeom prst="rect">
            <a:avLst/>
          </a:prstGeom>
          <a:noFill/>
        </p:spPr>
        <p:txBody>
          <a:bodyPr wrap="square" rtlCol="0">
            <a:spAutoFit/>
          </a:bodyPr>
          <a:lstStyle/>
          <a:p>
            <a:pPr algn="r">
              <a:buClrTx/>
              <a:defRPr/>
            </a:pPr>
            <a:r>
              <a:rPr lang="en-US" altLang="en-US" sz="1200" dirty="0" smtClean="0">
                <a:latin typeface="Verdana" panose="020B0604030504040204" pitchFamily="34" charset="0"/>
                <a:ea typeface="Verdana" panose="020B0604030504040204" pitchFamily="34" charset="0"/>
                <a:cs typeface="Verdana" panose="020B0604030504040204" pitchFamily="34" charset="0"/>
              </a:rPr>
              <a:t>Copyright © 2016, 2013, 2010 Pearson Education, Inc. All Rights Reserved</a:t>
            </a:r>
            <a:endParaRPr lang="en-US" altLang="en-US" sz="1200"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27405449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Title and 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457200" y="1600200"/>
            <a:ext cx="8229600" cy="21637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Content Placeholder 2"/>
          <p:cNvSpPr>
            <a:spLocks noGrp="1"/>
          </p:cNvSpPr>
          <p:nvPr>
            <p:ph idx="13"/>
          </p:nvPr>
        </p:nvSpPr>
        <p:spPr>
          <a:xfrm>
            <a:off x="457200" y="3962400"/>
            <a:ext cx="8229600" cy="21637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8832AD23-A511-424E-9DD2-B8CE2D237B20}" type="datetime1">
              <a:rPr lang="en-US" smtClean="0"/>
              <a:t>4/17/2018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t>‹#›</a:t>
            </a:fld>
            <a:endParaRPr lang="en-US" dirty="0"/>
          </a:p>
        </p:txBody>
      </p:sp>
    </p:spTree>
    <p:extLst>
      <p:ext uri="{BB962C8B-B14F-4D97-AF65-F5344CB8AC3E}">
        <p14:creationId xmlns:p14="http://schemas.microsoft.com/office/powerpoint/2010/main" val="23425785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1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lvl1pPr>
              <a:buClr>
                <a:srgbClr val="007FA3"/>
              </a:buClr>
              <a:buSzPct val="100000"/>
              <a:defRPr/>
            </a:lvl1pPr>
            <a:lvl2pPr>
              <a:buClr>
                <a:srgbClr val="007FA3"/>
              </a:buClr>
              <a:defRPr/>
            </a:lvl2pPr>
            <a:lvl3pPr>
              <a:buClr>
                <a:srgbClr val="007FA3"/>
              </a:buClr>
              <a:defRPr/>
            </a:lvl3pPr>
            <a:lvl4pPr>
              <a:buClr>
                <a:srgbClr val="007FA3"/>
              </a:buClr>
              <a:defRPr/>
            </a:lvl4pPr>
            <a:lvl5pPr>
              <a:buClr>
                <a:srgbClr val="007FA3"/>
              </a:buClr>
              <a:defRPr/>
            </a:lvl5pPr>
            <a:lvl6pPr>
              <a:buClr>
                <a:srgbClr val="007FA3"/>
              </a:buClr>
              <a:defRPr/>
            </a:lvl6pPr>
            <a:lvl7pPr>
              <a:buClr>
                <a:srgbClr val="007FA3"/>
              </a:buClr>
              <a:defRPr/>
            </a:lvl7pPr>
            <a:lvl8pPr>
              <a:buClr>
                <a:srgbClr val="007FA3"/>
              </a:buClr>
              <a:defRPr/>
            </a:lvl8pPr>
            <a:lvl9pPr>
              <a:buClr>
                <a:srgbClr val="007FA3"/>
              </a:buClr>
              <a:defRPr/>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4"/>
          <p:cNvSpPr>
            <a:spLocks noGrp="1"/>
          </p:cNvSpPr>
          <p:nvPr>
            <p:ph type="ftr" sz="quarter" idx="11"/>
          </p:nvPr>
        </p:nvSpPr>
        <p:spPr>
          <a:xfrm>
            <a:off x="93969" y="6172200"/>
            <a:ext cx="8595360" cy="235463"/>
          </a:xfrm>
        </p:spPr>
        <p:txBody>
          <a:bodyPr/>
          <a:lstStyle/>
          <a:p>
            <a:endParaRPr lang="en-US" dirty="0"/>
          </a:p>
        </p:txBody>
      </p:sp>
      <p:sp>
        <p:nvSpPr>
          <p:cNvPr id="9" name="Date Placeholder 3"/>
          <p:cNvSpPr>
            <a:spLocks noGrp="1"/>
          </p:cNvSpPr>
          <p:nvPr>
            <p:ph type="dt" sz="half" idx="10"/>
          </p:nvPr>
        </p:nvSpPr>
        <p:spPr>
          <a:xfrm>
            <a:off x="6335713" y="113072"/>
            <a:ext cx="2133600" cy="182880"/>
          </a:xfrm>
        </p:spPr>
        <p:txBody>
          <a:bodyPr/>
          <a:lstStyle/>
          <a:p>
            <a:fld id="{A9DF6EFB-3F44-496C-A842-1E0B3D3B975A}" type="datetimeFigureOut">
              <a:rPr lang="en-US" smtClean="0"/>
              <a:pPr/>
              <a:t>4/17/2018</a:t>
            </a:fld>
            <a:endParaRPr lang="en-US" dirty="0"/>
          </a:p>
        </p:txBody>
      </p:sp>
      <p:sp>
        <p:nvSpPr>
          <p:cNvPr id="10" name="Slide Number Placeholder 5"/>
          <p:cNvSpPr>
            <a:spLocks noGrp="1"/>
          </p:cNvSpPr>
          <p:nvPr>
            <p:ph type="sldNum" sz="quarter" idx="12"/>
          </p:nvPr>
        </p:nvSpPr>
        <p:spPr>
          <a:xfrm>
            <a:off x="8469312" y="113072"/>
            <a:ext cx="551783" cy="182880"/>
          </a:xfrm>
        </p:spPr>
        <p:txBody>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3536058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2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600200"/>
            <a:ext cx="8229600" cy="1752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4/17/2018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13" name="Content Placeholder 2"/>
          <p:cNvSpPr>
            <a:spLocks noGrp="1"/>
          </p:cNvSpPr>
          <p:nvPr>
            <p:ph idx="13"/>
          </p:nvPr>
        </p:nvSpPr>
        <p:spPr>
          <a:xfrm>
            <a:off x="457200" y="3733800"/>
            <a:ext cx="8229600" cy="1752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5201332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Figure + Caption">
    <p:spTree>
      <p:nvGrpSpPr>
        <p:cNvPr id="1" name="Shape 53"/>
        <p:cNvGrpSpPr/>
        <p:nvPr/>
      </p:nvGrpSpPr>
      <p:grpSpPr>
        <a:xfrm>
          <a:off x="0" y="0"/>
          <a:ext cx="0" cy="0"/>
          <a:chOff x="0" y="0"/>
          <a:chExt cx="0" cy="0"/>
        </a:xfrm>
      </p:grpSpPr>
      <p:sp>
        <p:nvSpPr>
          <p:cNvPr id="54" name="Shape 54"/>
          <p:cNvSpPr txBox="1">
            <a:spLocks noGrp="1"/>
          </p:cNvSpPr>
          <p:nvPr>
            <p:ph type="title"/>
          </p:nvPr>
        </p:nvSpPr>
        <p:spPr>
          <a:xfrm>
            <a:off x="457200" y="228600"/>
            <a:ext cx="8229600" cy="1066799"/>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55" name="Shape 55"/>
          <p:cNvSpPr txBox="1">
            <a:spLocks noGrp="1"/>
          </p:cNvSpPr>
          <p:nvPr>
            <p:ph type="body" idx="1"/>
          </p:nvPr>
        </p:nvSpPr>
        <p:spPr>
          <a:xfrm>
            <a:off x="457200" y="5368160"/>
            <a:ext cx="8229600" cy="916856"/>
          </a:xfrm>
          <a:prstGeom prst="rect">
            <a:avLst/>
          </a:prstGeom>
          <a:noFill/>
          <a:ln>
            <a:noFill/>
          </a:ln>
        </p:spPr>
        <p:txBody>
          <a:bodyPr lIns="91425" tIns="91425" rIns="91425" bIns="91425" anchor="b" anchorCtr="0"/>
          <a:lstStyle>
            <a:lvl1pPr marL="0" marR="0" lvl="0" indent="0" algn="l" rtl="0">
              <a:spcBef>
                <a:spcPts val="0"/>
              </a:spcBef>
              <a:buClr>
                <a:srgbClr val="007FA3"/>
              </a:buClr>
              <a:buFont typeface="Arial"/>
              <a:buNone/>
              <a:defRPr sz="8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endParaRPr/>
          </a:p>
        </p:txBody>
      </p:sp>
      <p:sp>
        <p:nvSpPr>
          <p:cNvPr id="56" name="Shape 56"/>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57" name="Shape 57"/>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58" name="Shape 58"/>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dk1"/>
                </a:solidFill>
                <a:latin typeface="Arial"/>
                <a:ea typeface="Arial"/>
                <a:cs typeface="Arial"/>
                <a:sym typeface="Arial"/>
              </a:rPr>
              <a:t>‹#›</a:t>
            </a:fld>
            <a:endParaRPr lang="en-US" sz="9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82630266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3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600200"/>
            <a:ext cx="8229600" cy="91933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4/17/2018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13" name="Content Placeholder 2"/>
          <p:cNvSpPr>
            <a:spLocks noGrp="1"/>
          </p:cNvSpPr>
          <p:nvPr>
            <p:ph idx="13"/>
          </p:nvPr>
        </p:nvSpPr>
        <p:spPr>
          <a:xfrm>
            <a:off x="473720" y="2807084"/>
            <a:ext cx="8229600" cy="91933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Content Placeholder 2"/>
          <p:cNvSpPr>
            <a:spLocks noGrp="1"/>
          </p:cNvSpPr>
          <p:nvPr>
            <p:ph idx="14"/>
          </p:nvPr>
        </p:nvSpPr>
        <p:spPr>
          <a:xfrm>
            <a:off x="473720" y="4013968"/>
            <a:ext cx="8229600" cy="91933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214400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4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600200"/>
            <a:ext cx="8229600" cy="71117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4/17/2018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13" name="Content Placeholder 2"/>
          <p:cNvSpPr>
            <a:spLocks noGrp="1"/>
          </p:cNvSpPr>
          <p:nvPr>
            <p:ph idx="13"/>
          </p:nvPr>
        </p:nvSpPr>
        <p:spPr>
          <a:xfrm>
            <a:off x="473720" y="2641680"/>
            <a:ext cx="8229600" cy="71117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Content Placeholder 2"/>
          <p:cNvSpPr>
            <a:spLocks noGrp="1"/>
          </p:cNvSpPr>
          <p:nvPr>
            <p:ph idx="14"/>
          </p:nvPr>
        </p:nvSpPr>
        <p:spPr>
          <a:xfrm>
            <a:off x="457200" y="3683160"/>
            <a:ext cx="8229600" cy="71117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Content Placeholder 2"/>
          <p:cNvSpPr>
            <a:spLocks noGrp="1"/>
          </p:cNvSpPr>
          <p:nvPr>
            <p:ph idx="15"/>
          </p:nvPr>
        </p:nvSpPr>
        <p:spPr>
          <a:xfrm>
            <a:off x="457200" y="4724640"/>
            <a:ext cx="8229600" cy="71117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570403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5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82296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3"/>
          <p:cNvSpPr>
            <a:spLocks noGrp="1"/>
          </p:cNvSpPr>
          <p:nvPr>
            <p:ph idx="13"/>
          </p:nvPr>
        </p:nvSpPr>
        <p:spPr>
          <a:xfrm>
            <a:off x="457200" y="2286000"/>
            <a:ext cx="82296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4/17/2018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8229600" cy="5705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Content Placeholder 8"/>
          <p:cNvSpPr>
            <a:spLocks noGrp="1"/>
          </p:cNvSpPr>
          <p:nvPr>
            <p:ph sz="quarter" idx="15"/>
          </p:nvPr>
        </p:nvSpPr>
        <p:spPr>
          <a:xfrm>
            <a:off x="457200" y="3733800"/>
            <a:ext cx="3505200" cy="914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4" name="Content Placeholder 13"/>
          <p:cNvSpPr>
            <a:spLocks noGrp="1"/>
          </p:cNvSpPr>
          <p:nvPr>
            <p:ph sz="quarter" idx="17"/>
          </p:nvPr>
        </p:nvSpPr>
        <p:spPr>
          <a:xfrm>
            <a:off x="457200" y="4876800"/>
            <a:ext cx="3505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7477839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6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82296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3"/>
          <p:cNvSpPr>
            <a:spLocks noGrp="1"/>
          </p:cNvSpPr>
          <p:nvPr>
            <p:ph idx="13"/>
          </p:nvPr>
        </p:nvSpPr>
        <p:spPr>
          <a:xfrm>
            <a:off x="457200" y="2286000"/>
            <a:ext cx="82296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4/17/2018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8229600" cy="5705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Content Placeholder 8"/>
          <p:cNvSpPr>
            <a:spLocks noGrp="1"/>
          </p:cNvSpPr>
          <p:nvPr>
            <p:ph sz="quarter" idx="15"/>
          </p:nvPr>
        </p:nvSpPr>
        <p:spPr>
          <a:xfrm>
            <a:off x="457200" y="3733800"/>
            <a:ext cx="3505200" cy="914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Content Placeholder 11"/>
          <p:cNvSpPr>
            <a:spLocks noGrp="1"/>
          </p:cNvSpPr>
          <p:nvPr>
            <p:ph sz="quarter" idx="16"/>
          </p:nvPr>
        </p:nvSpPr>
        <p:spPr>
          <a:xfrm>
            <a:off x="4343400" y="3733800"/>
            <a:ext cx="3886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4" name="Content Placeholder 13"/>
          <p:cNvSpPr>
            <a:spLocks noGrp="1"/>
          </p:cNvSpPr>
          <p:nvPr>
            <p:ph sz="quarter" idx="17"/>
          </p:nvPr>
        </p:nvSpPr>
        <p:spPr>
          <a:xfrm>
            <a:off x="457200" y="4876800"/>
            <a:ext cx="3505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4492797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7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82296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3"/>
          <p:cNvSpPr>
            <a:spLocks noGrp="1"/>
          </p:cNvSpPr>
          <p:nvPr>
            <p:ph idx="13"/>
          </p:nvPr>
        </p:nvSpPr>
        <p:spPr>
          <a:xfrm>
            <a:off x="457200" y="2286000"/>
            <a:ext cx="82296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4/17/2018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8229600" cy="5705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Content Placeholder 8"/>
          <p:cNvSpPr>
            <a:spLocks noGrp="1"/>
          </p:cNvSpPr>
          <p:nvPr>
            <p:ph sz="quarter" idx="15"/>
          </p:nvPr>
        </p:nvSpPr>
        <p:spPr>
          <a:xfrm>
            <a:off x="457200" y="3733800"/>
            <a:ext cx="3505200" cy="914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Content Placeholder 11"/>
          <p:cNvSpPr>
            <a:spLocks noGrp="1"/>
          </p:cNvSpPr>
          <p:nvPr>
            <p:ph sz="quarter" idx="16"/>
          </p:nvPr>
        </p:nvSpPr>
        <p:spPr>
          <a:xfrm>
            <a:off x="4343400" y="3733800"/>
            <a:ext cx="3886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4" name="Content Placeholder 13"/>
          <p:cNvSpPr>
            <a:spLocks noGrp="1"/>
          </p:cNvSpPr>
          <p:nvPr>
            <p:ph sz="quarter" idx="17"/>
          </p:nvPr>
        </p:nvSpPr>
        <p:spPr>
          <a:xfrm>
            <a:off x="457200" y="4876800"/>
            <a:ext cx="3505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Content Placeholder 13"/>
          <p:cNvSpPr>
            <a:spLocks noGrp="1"/>
          </p:cNvSpPr>
          <p:nvPr>
            <p:ph sz="quarter" idx="18"/>
          </p:nvPr>
        </p:nvSpPr>
        <p:spPr>
          <a:xfrm>
            <a:off x="4343400" y="4874552"/>
            <a:ext cx="3886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9937505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nd 8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3505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3"/>
          <p:cNvSpPr>
            <a:spLocks noGrp="1"/>
          </p:cNvSpPr>
          <p:nvPr>
            <p:ph idx="13"/>
          </p:nvPr>
        </p:nvSpPr>
        <p:spPr>
          <a:xfrm>
            <a:off x="457200" y="2286000"/>
            <a:ext cx="35052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4/17/2018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3505200" cy="5705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Content Placeholder 8"/>
          <p:cNvSpPr>
            <a:spLocks noGrp="1"/>
          </p:cNvSpPr>
          <p:nvPr>
            <p:ph sz="quarter" idx="15"/>
          </p:nvPr>
        </p:nvSpPr>
        <p:spPr>
          <a:xfrm>
            <a:off x="457200" y="3733800"/>
            <a:ext cx="3505200" cy="914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Content Placeholder 11"/>
          <p:cNvSpPr>
            <a:spLocks noGrp="1"/>
          </p:cNvSpPr>
          <p:nvPr>
            <p:ph sz="quarter" idx="16"/>
          </p:nvPr>
        </p:nvSpPr>
        <p:spPr>
          <a:xfrm>
            <a:off x="4343400" y="3733800"/>
            <a:ext cx="3886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4" name="Content Placeholder 13"/>
          <p:cNvSpPr>
            <a:spLocks noGrp="1"/>
          </p:cNvSpPr>
          <p:nvPr>
            <p:ph sz="quarter" idx="17"/>
          </p:nvPr>
        </p:nvSpPr>
        <p:spPr>
          <a:xfrm>
            <a:off x="457200" y="4876800"/>
            <a:ext cx="3505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Content Placeholder 13"/>
          <p:cNvSpPr>
            <a:spLocks noGrp="1"/>
          </p:cNvSpPr>
          <p:nvPr>
            <p:ph sz="quarter" idx="18"/>
          </p:nvPr>
        </p:nvSpPr>
        <p:spPr>
          <a:xfrm>
            <a:off x="4343400" y="4874552"/>
            <a:ext cx="3886200" cy="99060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Content Placeholder 2"/>
          <p:cNvSpPr>
            <a:spLocks noGrp="1"/>
          </p:cNvSpPr>
          <p:nvPr>
            <p:ph idx="19"/>
          </p:nvPr>
        </p:nvSpPr>
        <p:spPr>
          <a:xfrm>
            <a:off x="4343400" y="1494526"/>
            <a:ext cx="3886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876860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nd 9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3505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3"/>
          <p:cNvSpPr>
            <a:spLocks noGrp="1"/>
          </p:cNvSpPr>
          <p:nvPr>
            <p:ph idx="13"/>
          </p:nvPr>
        </p:nvSpPr>
        <p:spPr>
          <a:xfrm>
            <a:off x="457200" y="2286000"/>
            <a:ext cx="35052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4/17/2018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3505200" cy="5705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Content Placeholder 8"/>
          <p:cNvSpPr>
            <a:spLocks noGrp="1"/>
          </p:cNvSpPr>
          <p:nvPr>
            <p:ph sz="quarter" idx="15"/>
          </p:nvPr>
        </p:nvSpPr>
        <p:spPr>
          <a:xfrm>
            <a:off x="457200" y="3733800"/>
            <a:ext cx="3505200" cy="914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Content Placeholder 11"/>
          <p:cNvSpPr>
            <a:spLocks noGrp="1"/>
          </p:cNvSpPr>
          <p:nvPr>
            <p:ph sz="quarter" idx="16"/>
          </p:nvPr>
        </p:nvSpPr>
        <p:spPr>
          <a:xfrm>
            <a:off x="4343400" y="3733800"/>
            <a:ext cx="3886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4" name="Content Placeholder 13"/>
          <p:cNvSpPr>
            <a:spLocks noGrp="1"/>
          </p:cNvSpPr>
          <p:nvPr>
            <p:ph sz="quarter" idx="17"/>
          </p:nvPr>
        </p:nvSpPr>
        <p:spPr>
          <a:xfrm>
            <a:off x="457200" y="4876800"/>
            <a:ext cx="3505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Content Placeholder 13"/>
          <p:cNvSpPr>
            <a:spLocks noGrp="1"/>
          </p:cNvSpPr>
          <p:nvPr>
            <p:ph sz="quarter" idx="18"/>
          </p:nvPr>
        </p:nvSpPr>
        <p:spPr>
          <a:xfrm>
            <a:off x="4343400" y="4874552"/>
            <a:ext cx="3886200" cy="99060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Content Placeholder 2"/>
          <p:cNvSpPr>
            <a:spLocks noGrp="1"/>
          </p:cNvSpPr>
          <p:nvPr>
            <p:ph idx="19"/>
          </p:nvPr>
        </p:nvSpPr>
        <p:spPr>
          <a:xfrm>
            <a:off x="4343400" y="1494526"/>
            <a:ext cx="3886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6" name="Content Placeholder 2"/>
          <p:cNvSpPr>
            <a:spLocks noGrp="1"/>
          </p:cNvSpPr>
          <p:nvPr>
            <p:ph idx="20"/>
          </p:nvPr>
        </p:nvSpPr>
        <p:spPr>
          <a:xfrm>
            <a:off x="4343399" y="2286000"/>
            <a:ext cx="3865157"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0352316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nd 10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3505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3"/>
          <p:cNvSpPr>
            <a:spLocks noGrp="1"/>
          </p:cNvSpPr>
          <p:nvPr>
            <p:ph idx="13"/>
          </p:nvPr>
        </p:nvSpPr>
        <p:spPr>
          <a:xfrm>
            <a:off x="457200" y="2286000"/>
            <a:ext cx="35052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4/17/2018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3505200" cy="5705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Content Placeholder 8"/>
          <p:cNvSpPr>
            <a:spLocks noGrp="1"/>
          </p:cNvSpPr>
          <p:nvPr>
            <p:ph sz="quarter" idx="15"/>
          </p:nvPr>
        </p:nvSpPr>
        <p:spPr>
          <a:xfrm>
            <a:off x="457200" y="3733800"/>
            <a:ext cx="3505200" cy="914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Content Placeholder 11"/>
          <p:cNvSpPr>
            <a:spLocks noGrp="1"/>
          </p:cNvSpPr>
          <p:nvPr>
            <p:ph sz="quarter" idx="16"/>
          </p:nvPr>
        </p:nvSpPr>
        <p:spPr>
          <a:xfrm>
            <a:off x="4343400" y="3733800"/>
            <a:ext cx="3886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4" name="Content Placeholder 13"/>
          <p:cNvSpPr>
            <a:spLocks noGrp="1"/>
          </p:cNvSpPr>
          <p:nvPr>
            <p:ph sz="quarter" idx="17"/>
          </p:nvPr>
        </p:nvSpPr>
        <p:spPr>
          <a:xfrm>
            <a:off x="457200" y="4876800"/>
            <a:ext cx="3505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Content Placeholder 13"/>
          <p:cNvSpPr>
            <a:spLocks noGrp="1"/>
          </p:cNvSpPr>
          <p:nvPr>
            <p:ph sz="quarter" idx="18"/>
          </p:nvPr>
        </p:nvSpPr>
        <p:spPr>
          <a:xfrm>
            <a:off x="4343400" y="4874552"/>
            <a:ext cx="3886200" cy="99060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Content Placeholder 2"/>
          <p:cNvSpPr>
            <a:spLocks noGrp="1"/>
          </p:cNvSpPr>
          <p:nvPr>
            <p:ph idx="19"/>
          </p:nvPr>
        </p:nvSpPr>
        <p:spPr>
          <a:xfrm>
            <a:off x="4343400" y="1494526"/>
            <a:ext cx="3886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6" name="Content Placeholder 2"/>
          <p:cNvSpPr>
            <a:spLocks noGrp="1"/>
          </p:cNvSpPr>
          <p:nvPr>
            <p:ph idx="20"/>
          </p:nvPr>
        </p:nvSpPr>
        <p:spPr>
          <a:xfrm>
            <a:off x="4343399" y="2286000"/>
            <a:ext cx="3865157"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7" name="Content Placeholder 2"/>
          <p:cNvSpPr>
            <a:spLocks noGrp="1"/>
          </p:cNvSpPr>
          <p:nvPr>
            <p:ph idx="21"/>
          </p:nvPr>
        </p:nvSpPr>
        <p:spPr>
          <a:xfrm>
            <a:off x="4343400" y="3045349"/>
            <a:ext cx="3886200" cy="5827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9460533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11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3505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3"/>
          <p:cNvSpPr>
            <a:spLocks noGrp="1"/>
          </p:cNvSpPr>
          <p:nvPr>
            <p:ph idx="13"/>
          </p:nvPr>
        </p:nvSpPr>
        <p:spPr>
          <a:xfrm>
            <a:off x="457200" y="2286000"/>
            <a:ext cx="35052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4/17/2018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3505200" cy="5705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Content Placeholder 8"/>
          <p:cNvSpPr>
            <a:spLocks noGrp="1"/>
          </p:cNvSpPr>
          <p:nvPr>
            <p:ph sz="quarter" idx="15"/>
          </p:nvPr>
        </p:nvSpPr>
        <p:spPr>
          <a:xfrm>
            <a:off x="457200" y="3733800"/>
            <a:ext cx="3505200" cy="914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Content Placeholder 11"/>
          <p:cNvSpPr>
            <a:spLocks noGrp="1"/>
          </p:cNvSpPr>
          <p:nvPr>
            <p:ph sz="quarter" idx="16"/>
          </p:nvPr>
        </p:nvSpPr>
        <p:spPr>
          <a:xfrm>
            <a:off x="4343400" y="3733800"/>
            <a:ext cx="3886200" cy="559296"/>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4" name="Content Placeholder 13"/>
          <p:cNvSpPr>
            <a:spLocks noGrp="1"/>
          </p:cNvSpPr>
          <p:nvPr>
            <p:ph sz="quarter" idx="17"/>
          </p:nvPr>
        </p:nvSpPr>
        <p:spPr>
          <a:xfrm>
            <a:off x="457200" y="4876800"/>
            <a:ext cx="3505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Content Placeholder 13"/>
          <p:cNvSpPr>
            <a:spLocks noGrp="1"/>
          </p:cNvSpPr>
          <p:nvPr>
            <p:ph sz="quarter" idx="18"/>
          </p:nvPr>
        </p:nvSpPr>
        <p:spPr>
          <a:xfrm>
            <a:off x="4376204" y="4473387"/>
            <a:ext cx="3886200" cy="50617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Content Placeholder 2"/>
          <p:cNvSpPr>
            <a:spLocks noGrp="1"/>
          </p:cNvSpPr>
          <p:nvPr>
            <p:ph idx="19"/>
          </p:nvPr>
        </p:nvSpPr>
        <p:spPr>
          <a:xfrm>
            <a:off x="4343400" y="1494526"/>
            <a:ext cx="3886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6" name="Content Placeholder 2"/>
          <p:cNvSpPr>
            <a:spLocks noGrp="1"/>
          </p:cNvSpPr>
          <p:nvPr>
            <p:ph idx="20"/>
          </p:nvPr>
        </p:nvSpPr>
        <p:spPr>
          <a:xfrm>
            <a:off x="4343399" y="2286000"/>
            <a:ext cx="3865157"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7" name="Content Placeholder 2"/>
          <p:cNvSpPr>
            <a:spLocks noGrp="1"/>
          </p:cNvSpPr>
          <p:nvPr>
            <p:ph idx="21"/>
          </p:nvPr>
        </p:nvSpPr>
        <p:spPr>
          <a:xfrm>
            <a:off x="4343400" y="3045349"/>
            <a:ext cx="3886200" cy="5827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8" name="Content Placeholder 13"/>
          <p:cNvSpPr>
            <a:spLocks noGrp="1"/>
          </p:cNvSpPr>
          <p:nvPr>
            <p:ph sz="quarter" idx="22"/>
          </p:nvPr>
        </p:nvSpPr>
        <p:spPr>
          <a:xfrm>
            <a:off x="4392613" y="5159852"/>
            <a:ext cx="3886200" cy="50617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1569448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12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3505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3"/>
          <p:cNvSpPr>
            <a:spLocks noGrp="1"/>
          </p:cNvSpPr>
          <p:nvPr>
            <p:ph idx="13"/>
          </p:nvPr>
        </p:nvSpPr>
        <p:spPr>
          <a:xfrm>
            <a:off x="457200" y="2286000"/>
            <a:ext cx="35052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4/17/2018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3505200" cy="5705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Content Placeholder 11"/>
          <p:cNvSpPr>
            <a:spLocks noGrp="1"/>
          </p:cNvSpPr>
          <p:nvPr>
            <p:ph sz="quarter" idx="16"/>
          </p:nvPr>
        </p:nvSpPr>
        <p:spPr>
          <a:xfrm>
            <a:off x="4343400" y="3733800"/>
            <a:ext cx="3886200" cy="559296"/>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Content Placeholder 13"/>
          <p:cNvSpPr>
            <a:spLocks noGrp="1"/>
          </p:cNvSpPr>
          <p:nvPr>
            <p:ph sz="quarter" idx="18"/>
          </p:nvPr>
        </p:nvSpPr>
        <p:spPr>
          <a:xfrm>
            <a:off x="4376204" y="4473387"/>
            <a:ext cx="3886200" cy="50617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Content Placeholder 2"/>
          <p:cNvSpPr>
            <a:spLocks noGrp="1"/>
          </p:cNvSpPr>
          <p:nvPr>
            <p:ph idx="19"/>
          </p:nvPr>
        </p:nvSpPr>
        <p:spPr>
          <a:xfrm>
            <a:off x="4343400" y="1494526"/>
            <a:ext cx="3886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6" name="Content Placeholder 2"/>
          <p:cNvSpPr>
            <a:spLocks noGrp="1"/>
          </p:cNvSpPr>
          <p:nvPr>
            <p:ph idx="20"/>
          </p:nvPr>
        </p:nvSpPr>
        <p:spPr>
          <a:xfrm>
            <a:off x="4343399" y="2286000"/>
            <a:ext cx="3865157"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7" name="Content Placeholder 2"/>
          <p:cNvSpPr>
            <a:spLocks noGrp="1"/>
          </p:cNvSpPr>
          <p:nvPr>
            <p:ph idx="21"/>
          </p:nvPr>
        </p:nvSpPr>
        <p:spPr>
          <a:xfrm>
            <a:off x="4343400" y="3045349"/>
            <a:ext cx="3886200" cy="5827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8" name="Content Placeholder 13"/>
          <p:cNvSpPr>
            <a:spLocks noGrp="1"/>
          </p:cNvSpPr>
          <p:nvPr>
            <p:ph sz="quarter" idx="22"/>
          </p:nvPr>
        </p:nvSpPr>
        <p:spPr>
          <a:xfrm>
            <a:off x="4392613" y="5159852"/>
            <a:ext cx="3886200" cy="50617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9" name="Content Placeholder 11"/>
          <p:cNvSpPr>
            <a:spLocks noGrp="1"/>
          </p:cNvSpPr>
          <p:nvPr>
            <p:ph sz="quarter" idx="23"/>
          </p:nvPr>
        </p:nvSpPr>
        <p:spPr>
          <a:xfrm>
            <a:off x="457200" y="3830925"/>
            <a:ext cx="3472396" cy="559296"/>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0" name="Content Placeholder 13"/>
          <p:cNvSpPr>
            <a:spLocks noGrp="1"/>
          </p:cNvSpPr>
          <p:nvPr>
            <p:ph sz="quarter" idx="24"/>
          </p:nvPr>
        </p:nvSpPr>
        <p:spPr>
          <a:xfrm>
            <a:off x="490004" y="4570512"/>
            <a:ext cx="3472396" cy="50617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1" name="Content Placeholder 13"/>
          <p:cNvSpPr>
            <a:spLocks noGrp="1"/>
          </p:cNvSpPr>
          <p:nvPr>
            <p:ph sz="quarter" idx="25"/>
          </p:nvPr>
        </p:nvSpPr>
        <p:spPr>
          <a:xfrm>
            <a:off x="506413" y="5256977"/>
            <a:ext cx="3472396" cy="50617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1655318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cSld name="Title and Content">
    <p:spTree>
      <p:nvGrpSpPr>
        <p:cNvPr id="1" name="Shape 24"/>
        <p:cNvGrpSpPr/>
        <p:nvPr/>
      </p:nvGrpSpPr>
      <p:grpSpPr>
        <a:xfrm>
          <a:off x="0" y="0"/>
          <a:ext cx="0" cy="0"/>
          <a:chOff x="0" y="0"/>
          <a:chExt cx="0" cy="0"/>
        </a:xfrm>
      </p:grpSpPr>
      <p:sp>
        <p:nvSpPr>
          <p:cNvPr id="25" name="Title 1"/>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6" name="Content Placeholder"/>
          <p:cNvSpPr txBox="1">
            <a:spLocks noGrp="1"/>
          </p:cNvSpPr>
          <p:nvPr>
            <p:ph type="body" idx="1"/>
          </p:nvPr>
        </p:nvSpPr>
        <p:spPr>
          <a:xfrm>
            <a:off x="457200" y="1600200"/>
            <a:ext cx="8229600" cy="4525963"/>
          </a:xfrm>
          <a:prstGeom prst="rect">
            <a:avLst/>
          </a:prstGeom>
          <a:noFill/>
          <a:ln>
            <a:noFill/>
          </a:ln>
        </p:spPr>
        <p:txBody>
          <a:bodyPr lIns="91425" tIns="91425" rIns="91425" bIns="91425" anchor="t" anchorCtr="0"/>
          <a:lstStyle>
            <a:lvl1pPr marL="255600" marR="0" lvl="0" indent="-255600" algn="l" rtl="0">
              <a:spcBef>
                <a:spcPts val="1500"/>
              </a:spcBef>
              <a:buClr>
                <a:srgbClr val="007FA3"/>
              </a:buClr>
              <a:buSzPct val="100000"/>
              <a:buFont typeface="Arial" panose="020B0604020202020204" pitchFamily="34" charset="0"/>
              <a:buChar char="•"/>
              <a:tabLst>
                <a:tab pos="176213" algn="l"/>
              </a:tabLst>
              <a:defRPr sz="1600" b="0" i="0" u="none" strike="noStrike" cap="none">
                <a:solidFill>
                  <a:schemeClr val="dk1"/>
                </a:solidFill>
                <a:latin typeface="Arial"/>
                <a:ea typeface="Arial"/>
                <a:cs typeface="Arial"/>
                <a:sym typeface="Arial"/>
              </a:defRPr>
            </a:lvl1pPr>
            <a:lvl2pPr marL="742950" marR="0" lvl="1" indent="-283464"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2286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lang="en-IN" dirty="0" smtClean="0"/>
          </a:p>
          <a:p>
            <a:pPr lvl="1"/>
            <a:endParaRPr lang="en-IN" dirty="0" smtClean="0"/>
          </a:p>
          <a:p>
            <a:pPr lvl="2"/>
            <a:endParaRPr lang="en-IN" dirty="0" smtClean="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nd 13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3505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3"/>
          <p:cNvSpPr>
            <a:spLocks noGrp="1"/>
          </p:cNvSpPr>
          <p:nvPr>
            <p:ph idx="13"/>
          </p:nvPr>
        </p:nvSpPr>
        <p:spPr>
          <a:xfrm>
            <a:off x="457200" y="2286000"/>
            <a:ext cx="35052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4/17/2018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3505200" cy="5705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Content Placeholder 11"/>
          <p:cNvSpPr>
            <a:spLocks noGrp="1"/>
          </p:cNvSpPr>
          <p:nvPr>
            <p:ph sz="quarter" idx="16"/>
          </p:nvPr>
        </p:nvSpPr>
        <p:spPr>
          <a:xfrm>
            <a:off x="4343400" y="3081267"/>
            <a:ext cx="3886200" cy="278178"/>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Content Placeholder 13"/>
          <p:cNvSpPr>
            <a:spLocks noGrp="1"/>
          </p:cNvSpPr>
          <p:nvPr>
            <p:ph sz="quarter" idx="18"/>
          </p:nvPr>
        </p:nvSpPr>
        <p:spPr>
          <a:xfrm>
            <a:off x="4332878" y="3626139"/>
            <a:ext cx="3886200" cy="251757"/>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Content Placeholder 2"/>
          <p:cNvSpPr>
            <a:spLocks noGrp="1"/>
          </p:cNvSpPr>
          <p:nvPr>
            <p:ph idx="19"/>
          </p:nvPr>
        </p:nvSpPr>
        <p:spPr>
          <a:xfrm>
            <a:off x="4343400" y="1494526"/>
            <a:ext cx="3886200" cy="303198"/>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6" name="Content Placeholder 2"/>
          <p:cNvSpPr>
            <a:spLocks noGrp="1"/>
          </p:cNvSpPr>
          <p:nvPr>
            <p:ph idx="20"/>
          </p:nvPr>
        </p:nvSpPr>
        <p:spPr>
          <a:xfrm>
            <a:off x="4353921" y="1979598"/>
            <a:ext cx="3865157" cy="303198"/>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7" name="Content Placeholder 2"/>
          <p:cNvSpPr>
            <a:spLocks noGrp="1"/>
          </p:cNvSpPr>
          <p:nvPr>
            <p:ph idx="21"/>
          </p:nvPr>
        </p:nvSpPr>
        <p:spPr>
          <a:xfrm>
            <a:off x="4343400" y="2537829"/>
            <a:ext cx="3886200" cy="28985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8" name="Content Placeholder 13"/>
          <p:cNvSpPr>
            <a:spLocks noGrp="1"/>
          </p:cNvSpPr>
          <p:nvPr>
            <p:ph sz="quarter" idx="22"/>
          </p:nvPr>
        </p:nvSpPr>
        <p:spPr>
          <a:xfrm>
            <a:off x="4332878" y="4065083"/>
            <a:ext cx="3886200" cy="26634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9" name="Content Placeholder 11"/>
          <p:cNvSpPr>
            <a:spLocks noGrp="1"/>
          </p:cNvSpPr>
          <p:nvPr>
            <p:ph sz="quarter" idx="23"/>
          </p:nvPr>
        </p:nvSpPr>
        <p:spPr>
          <a:xfrm>
            <a:off x="457200" y="3830925"/>
            <a:ext cx="3472396" cy="559296"/>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0" name="Content Placeholder 13"/>
          <p:cNvSpPr>
            <a:spLocks noGrp="1"/>
          </p:cNvSpPr>
          <p:nvPr>
            <p:ph sz="quarter" idx="24"/>
          </p:nvPr>
        </p:nvSpPr>
        <p:spPr>
          <a:xfrm>
            <a:off x="490004" y="4570512"/>
            <a:ext cx="3472396" cy="50617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1" name="Content Placeholder 13"/>
          <p:cNvSpPr>
            <a:spLocks noGrp="1"/>
          </p:cNvSpPr>
          <p:nvPr>
            <p:ph sz="quarter" idx="25"/>
          </p:nvPr>
        </p:nvSpPr>
        <p:spPr>
          <a:xfrm>
            <a:off x="506413" y="5256977"/>
            <a:ext cx="3472396" cy="50617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2" name="Content Placeholder 11"/>
          <p:cNvSpPr>
            <a:spLocks noGrp="1"/>
          </p:cNvSpPr>
          <p:nvPr>
            <p:ph sz="quarter" idx="26"/>
          </p:nvPr>
        </p:nvSpPr>
        <p:spPr>
          <a:xfrm>
            <a:off x="4336752" y="4520930"/>
            <a:ext cx="3886200" cy="278178"/>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9574909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nd 14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3505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3"/>
          <p:cNvSpPr>
            <a:spLocks noGrp="1"/>
          </p:cNvSpPr>
          <p:nvPr>
            <p:ph idx="13"/>
          </p:nvPr>
        </p:nvSpPr>
        <p:spPr>
          <a:xfrm>
            <a:off x="457200" y="2286000"/>
            <a:ext cx="35052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4/17/2018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3505200" cy="5705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Content Placeholder 11"/>
          <p:cNvSpPr>
            <a:spLocks noGrp="1"/>
          </p:cNvSpPr>
          <p:nvPr>
            <p:ph sz="quarter" idx="16"/>
          </p:nvPr>
        </p:nvSpPr>
        <p:spPr>
          <a:xfrm>
            <a:off x="4343400" y="3081267"/>
            <a:ext cx="3886200" cy="278178"/>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Content Placeholder 13"/>
          <p:cNvSpPr>
            <a:spLocks noGrp="1"/>
          </p:cNvSpPr>
          <p:nvPr>
            <p:ph sz="quarter" idx="18"/>
          </p:nvPr>
        </p:nvSpPr>
        <p:spPr>
          <a:xfrm>
            <a:off x="4332878" y="3626139"/>
            <a:ext cx="3886200" cy="251757"/>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Content Placeholder 2"/>
          <p:cNvSpPr>
            <a:spLocks noGrp="1"/>
          </p:cNvSpPr>
          <p:nvPr>
            <p:ph idx="19"/>
          </p:nvPr>
        </p:nvSpPr>
        <p:spPr>
          <a:xfrm>
            <a:off x="4343400" y="1494526"/>
            <a:ext cx="3886200" cy="303198"/>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6" name="Content Placeholder 2"/>
          <p:cNvSpPr>
            <a:spLocks noGrp="1"/>
          </p:cNvSpPr>
          <p:nvPr>
            <p:ph idx="20"/>
          </p:nvPr>
        </p:nvSpPr>
        <p:spPr>
          <a:xfrm>
            <a:off x="4353921" y="1979598"/>
            <a:ext cx="3865157" cy="303198"/>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7" name="Content Placeholder 2"/>
          <p:cNvSpPr>
            <a:spLocks noGrp="1"/>
          </p:cNvSpPr>
          <p:nvPr>
            <p:ph idx="21"/>
          </p:nvPr>
        </p:nvSpPr>
        <p:spPr>
          <a:xfrm>
            <a:off x="4343400" y="2537829"/>
            <a:ext cx="3886200" cy="28985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8" name="Content Placeholder 13"/>
          <p:cNvSpPr>
            <a:spLocks noGrp="1"/>
          </p:cNvSpPr>
          <p:nvPr>
            <p:ph sz="quarter" idx="22"/>
          </p:nvPr>
        </p:nvSpPr>
        <p:spPr>
          <a:xfrm>
            <a:off x="4332878" y="4065083"/>
            <a:ext cx="3886200" cy="26634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9" name="Content Placeholder 11"/>
          <p:cNvSpPr>
            <a:spLocks noGrp="1"/>
          </p:cNvSpPr>
          <p:nvPr>
            <p:ph sz="quarter" idx="23"/>
          </p:nvPr>
        </p:nvSpPr>
        <p:spPr>
          <a:xfrm>
            <a:off x="457200" y="3830925"/>
            <a:ext cx="3472396" cy="559296"/>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0" name="Content Placeholder 13"/>
          <p:cNvSpPr>
            <a:spLocks noGrp="1"/>
          </p:cNvSpPr>
          <p:nvPr>
            <p:ph sz="quarter" idx="24"/>
          </p:nvPr>
        </p:nvSpPr>
        <p:spPr>
          <a:xfrm>
            <a:off x="490004" y="4570512"/>
            <a:ext cx="3472396" cy="50617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1" name="Content Placeholder 13"/>
          <p:cNvSpPr>
            <a:spLocks noGrp="1"/>
          </p:cNvSpPr>
          <p:nvPr>
            <p:ph sz="quarter" idx="25"/>
          </p:nvPr>
        </p:nvSpPr>
        <p:spPr>
          <a:xfrm>
            <a:off x="506413" y="5256977"/>
            <a:ext cx="3472396" cy="50617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2" name="Content Placeholder 11"/>
          <p:cNvSpPr>
            <a:spLocks noGrp="1"/>
          </p:cNvSpPr>
          <p:nvPr>
            <p:ph sz="quarter" idx="26"/>
          </p:nvPr>
        </p:nvSpPr>
        <p:spPr>
          <a:xfrm>
            <a:off x="4336752" y="4520930"/>
            <a:ext cx="3886200" cy="278178"/>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3" name="Content Placeholder 13"/>
          <p:cNvSpPr>
            <a:spLocks noGrp="1"/>
          </p:cNvSpPr>
          <p:nvPr>
            <p:ph sz="quarter" idx="27"/>
          </p:nvPr>
        </p:nvSpPr>
        <p:spPr>
          <a:xfrm>
            <a:off x="4326230" y="5065802"/>
            <a:ext cx="3886200" cy="251757"/>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6806600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15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3505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3"/>
          <p:cNvSpPr>
            <a:spLocks noGrp="1"/>
          </p:cNvSpPr>
          <p:nvPr>
            <p:ph idx="13"/>
          </p:nvPr>
        </p:nvSpPr>
        <p:spPr>
          <a:xfrm>
            <a:off x="457200" y="2286000"/>
            <a:ext cx="35052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4/17/2018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3505200" cy="5705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Content Placeholder 11"/>
          <p:cNvSpPr>
            <a:spLocks noGrp="1"/>
          </p:cNvSpPr>
          <p:nvPr>
            <p:ph sz="quarter" idx="16"/>
          </p:nvPr>
        </p:nvSpPr>
        <p:spPr>
          <a:xfrm>
            <a:off x="4343400" y="3081267"/>
            <a:ext cx="3886200" cy="278178"/>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Content Placeholder 13"/>
          <p:cNvSpPr>
            <a:spLocks noGrp="1"/>
          </p:cNvSpPr>
          <p:nvPr>
            <p:ph sz="quarter" idx="18"/>
          </p:nvPr>
        </p:nvSpPr>
        <p:spPr>
          <a:xfrm>
            <a:off x="4332878" y="3626139"/>
            <a:ext cx="3886200" cy="251757"/>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Content Placeholder 2"/>
          <p:cNvSpPr>
            <a:spLocks noGrp="1"/>
          </p:cNvSpPr>
          <p:nvPr>
            <p:ph idx="19"/>
          </p:nvPr>
        </p:nvSpPr>
        <p:spPr>
          <a:xfrm>
            <a:off x="4343400" y="1494526"/>
            <a:ext cx="3886200" cy="303198"/>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6" name="Content Placeholder 2"/>
          <p:cNvSpPr>
            <a:spLocks noGrp="1"/>
          </p:cNvSpPr>
          <p:nvPr>
            <p:ph idx="20"/>
          </p:nvPr>
        </p:nvSpPr>
        <p:spPr>
          <a:xfrm>
            <a:off x="4353921" y="1979598"/>
            <a:ext cx="3865157" cy="303198"/>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7" name="Content Placeholder 2"/>
          <p:cNvSpPr>
            <a:spLocks noGrp="1"/>
          </p:cNvSpPr>
          <p:nvPr>
            <p:ph idx="21"/>
          </p:nvPr>
        </p:nvSpPr>
        <p:spPr>
          <a:xfrm>
            <a:off x="4343400" y="2537829"/>
            <a:ext cx="3886200" cy="28985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8" name="Content Placeholder 13"/>
          <p:cNvSpPr>
            <a:spLocks noGrp="1"/>
          </p:cNvSpPr>
          <p:nvPr>
            <p:ph sz="quarter" idx="22"/>
          </p:nvPr>
        </p:nvSpPr>
        <p:spPr>
          <a:xfrm>
            <a:off x="4332878" y="4065083"/>
            <a:ext cx="3886200" cy="26634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9" name="Content Placeholder 11"/>
          <p:cNvSpPr>
            <a:spLocks noGrp="1"/>
          </p:cNvSpPr>
          <p:nvPr>
            <p:ph sz="quarter" idx="23"/>
          </p:nvPr>
        </p:nvSpPr>
        <p:spPr>
          <a:xfrm>
            <a:off x="457200" y="3830925"/>
            <a:ext cx="3472396" cy="559296"/>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0" name="Content Placeholder 13"/>
          <p:cNvSpPr>
            <a:spLocks noGrp="1"/>
          </p:cNvSpPr>
          <p:nvPr>
            <p:ph sz="quarter" idx="24"/>
          </p:nvPr>
        </p:nvSpPr>
        <p:spPr>
          <a:xfrm>
            <a:off x="490004" y="4570512"/>
            <a:ext cx="3472396" cy="50617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1" name="Content Placeholder 13"/>
          <p:cNvSpPr>
            <a:spLocks noGrp="1"/>
          </p:cNvSpPr>
          <p:nvPr>
            <p:ph sz="quarter" idx="25"/>
          </p:nvPr>
        </p:nvSpPr>
        <p:spPr>
          <a:xfrm>
            <a:off x="506413" y="5256977"/>
            <a:ext cx="3472396" cy="50617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2" name="Content Placeholder 11"/>
          <p:cNvSpPr>
            <a:spLocks noGrp="1"/>
          </p:cNvSpPr>
          <p:nvPr>
            <p:ph sz="quarter" idx="26"/>
          </p:nvPr>
        </p:nvSpPr>
        <p:spPr>
          <a:xfrm>
            <a:off x="4336752" y="4520930"/>
            <a:ext cx="3886200" cy="278178"/>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3" name="Content Placeholder 13"/>
          <p:cNvSpPr>
            <a:spLocks noGrp="1"/>
          </p:cNvSpPr>
          <p:nvPr>
            <p:ph sz="quarter" idx="27"/>
          </p:nvPr>
        </p:nvSpPr>
        <p:spPr>
          <a:xfrm>
            <a:off x="4326230" y="5065802"/>
            <a:ext cx="3886200" cy="251757"/>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4" name="Content Placeholder 13"/>
          <p:cNvSpPr>
            <a:spLocks noGrp="1"/>
          </p:cNvSpPr>
          <p:nvPr>
            <p:ph sz="quarter" idx="28"/>
          </p:nvPr>
        </p:nvSpPr>
        <p:spPr>
          <a:xfrm>
            <a:off x="4326230" y="5504746"/>
            <a:ext cx="3886200" cy="26634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2792094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20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4/17/2018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15" name="Content Placeholder 2"/>
          <p:cNvSpPr>
            <a:spLocks noGrp="1"/>
          </p:cNvSpPr>
          <p:nvPr>
            <p:ph idx="19"/>
          </p:nvPr>
        </p:nvSpPr>
        <p:spPr>
          <a:xfrm>
            <a:off x="4790255" y="1494526"/>
            <a:ext cx="3886200" cy="26203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6" name="Content Placeholder 2"/>
          <p:cNvSpPr>
            <a:spLocks noGrp="1"/>
          </p:cNvSpPr>
          <p:nvPr>
            <p:ph idx="20"/>
          </p:nvPr>
        </p:nvSpPr>
        <p:spPr>
          <a:xfrm>
            <a:off x="4790256" y="1861415"/>
            <a:ext cx="3886200" cy="3222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7" name="Content Placeholder 2"/>
          <p:cNvSpPr>
            <a:spLocks noGrp="1"/>
          </p:cNvSpPr>
          <p:nvPr>
            <p:ph idx="21"/>
          </p:nvPr>
        </p:nvSpPr>
        <p:spPr>
          <a:xfrm>
            <a:off x="4790255" y="2283032"/>
            <a:ext cx="3886199" cy="30809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2" name="Content Placeholder 2"/>
          <p:cNvSpPr>
            <a:spLocks noGrp="1"/>
          </p:cNvSpPr>
          <p:nvPr>
            <p:ph idx="26"/>
          </p:nvPr>
        </p:nvSpPr>
        <p:spPr>
          <a:xfrm>
            <a:off x="4790255" y="2705545"/>
            <a:ext cx="3886200" cy="26203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3" name="Content Placeholder 2"/>
          <p:cNvSpPr>
            <a:spLocks noGrp="1"/>
          </p:cNvSpPr>
          <p:nvPr>
            <p:ph idx="27"/>
          </p:nvPr>
        </p:nvSpPr>
        <p:spPr>
          <a:xfrm>
            <a:off x="4790256" y="3072434"/>
            <a:ext cx="3886200" cy="3222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4" name="Content Placeholder 2"/>
          <p:cNvSpPr>
            <a:spLocks noGrp="1"/>
          </p:cNvSpPr>
          <p:nvPr>
            <p:ph idx="28"/>
          </p:nvPr>
        </p:nvSpPr>
        <p:spPr>
          <a:xfrm>
            <a:off x="4790255" y="3494051"/>
            <a:ext cx="3886199" cy="30809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5" name="Content Placeholder 2"/>
          <p:cNvSpPr>
            <a:spLocks noGrp="1"/>
          </p:cNvSpPr>
          <p:nvPr>
            <p:ph idx="29"/>
          </p:nvPr>
        </p:nvSpPr>
        <p:spPr>
          <a:xfrm>
            <a:off x="4790255" y="3908712"/>
            <a:ext cx="3886200" cy="26203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6" name="Content Placeholder 2"/>
          <p:cNvSpPr>
            <a:spLocks noGrp="1"/>
          </p:cNvSpPr>
          <p:nvPr>
            <p:ph idx="30"/>
          </p:nvPr>
        </p:nvSpPr>
        <p:spPr>
          <a:xfrm>
            <a:off x="4790256" y="4275601"/>
            <a:ext cx="3886200" cy="3222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7" name="Content Placeholder 2"/>
          <p:cNvSpPr>
            <a:spLocks noGrp="1"/>
          </p:cNvSpPr>
          <p:nvPr>
            <p:ph idx="31"/>
          </p:nvPr>
        </p:nvSpPr>
        <p:spPr>
          <a:xfrm>
            <a:off x="4790255" y="4697218"/>
            <a:ext cx="3886199" cy="30809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8" name="Content Placeholder 2"/>
          <p:cNvSpPr>
            <a:spLocks noGrp="1"/>
          </p:cNvSpPr>
          <p:nvPr>
            <p:ph idx="32"/>
          </p:nvPr>
        </p:nvSpPr>
        <p:spPr>
          <a:xfrm>
            <a:off x="4790255" y="5105555"/>
            <a:ext cx="3886200" cy="26203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1" name="Content Placeholder 2"/>
          <p:cNvSpPr>
            <a:spLocks noGrp="1"/>
          </p:cNvSpPr>
          <p:nvPr>
            <p:ph idx="33"/>
          </p:nvPr>
        </p:nvSpPr>
        <p:spPr>
          <a:xfrm>
            <a:off x="457200" y="1494526"/>
            <a:ext cx="3886200" cy="26203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2" name="Content Placeholder 2"/>
          <p:cNvSpPr>
            <a:spLocks noGrp="1"/>
          </p:cNvSpPr>
          <p:nvPr>
            <p:ph idx="34"/>
          </p:nvPr>
        </p:nvSpPr>
        <p:spPr>
          <a:xfrm>
            <a:off x="457201" y="1861415"/>
            <a:ext cx="3886200" cy="3222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3" name="Content Placeholder 2"/>
          <p:cNvSpPr>
            <a:spLocks noGrp="1"/>
          </p:cNvSpPr>
          <p:nvPr>
            <p:ph idx="35"/>
          </p:nvPr>
        </p:nvSpPr>
        <p:spPr>
          <a:xfrm>
            <a:off x="457200" y="2283032"/>
            <a:ext cx="3886199" cy="30809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4" name="Content Placeholder 2"/>
          <p:cNvSpPr>
            <a:spLocks noGrp="1"/>
          </p:cNvSpPr>
          <p:nvPr>
            <p:ph idx="36"/>
          </p:nvPr>
        </p:nvSpPr>
        <p:spPr>
          <a:xfrm>
            <a:off x="457200" y="2705545"/>
            <a:ext cx="3886200" cy="26203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5" name="Content Placeholder 2"/>
          <p:cNvSpPr>
            <a:spLocks noGrp="1"/>
          </p:cNvSpPr>
          <p:nvPr>
            <p:ph idx="37"/>
          </p:nvPr>
        </p:nvSpPr>
        <p:spPr>
          <a:xfrm>
            <a:off x="457201" y="3072434"/>
            <a:ext cx="3886200" cy="3222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6" name="Content Placeholder 2"/>
          <p:cNvSpPr>
            <a:spLocks noGrp="1"/>
          </p:cNvSpPr>
          <p:nvPr>
            <p:ph idx="38"/>
          </p:nvPr>
        </p:nvSpPr>
        <p:spPr>
          <a:xfrm>
            <a:off x="457200" y="3494051"/>
            <a:ext cx="3886199" cy="30809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7" name="Content Placeholder 2"/>
          <p:cNvSpPr>
            <a:spLocks noGrp="1"/>
          </p:cNvSpPr>
          <p:nvPr>
            <p:ph idx="39"/>
          </p:nvPr>
        </p:nvSpPr>
        <p:spPr>
          <a:xfrm>
            <a:off x="457200" y="3908712"/>
            <a:ext cx="3886200" cy="26203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8" name="Content Placeholder 2"/>
          <p:cNvSpPr>
            <a:spLocks noGrp="1"/>
          </p:cNvSpPr>
          <p:nvPr>
            <p:ph idx="40"/>
          </p:nvPr>
        </p:nvSpPr>
        <p:spPr>
          <a:xfrm>
            <a:off x="457201" y="4275601"/>
            <a:ext cx="3886200" cy="3222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9" name="Content Placeholder 2"/>
          <p:cNvSpPr>
            <a:spLocks noGrp="1"/>
          </p:cNvSpPr>
          <p:nvPr>
            <p:ph idx="41"/>
          </p:nvPr>
        </p:nvSpPr>
        <p:spPr>
          <a:xfrm>
            <a:off x="457200" y="4697218"/>
            <a:ext cx="3886199" cy="30809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0" name="Content Placeholder 2"/>
          <p:cNvSpPr>
            <a:spLocks noGrp="1"/>
          </p:cNvSpPr>
          <p:nvPr>
            <p:ph idx="42"/>
          </p:nvPr>
        </p:nvSpPr>
        <p:spPr>
          <a:xfrm>
            <a:off x="457200" y="5105555"/>
            <a:ext cx="3886200" cy="26203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6250161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1_Blank">
    <p:spTree>
      <p:nvGrpSpPr>
        <p:cNvPr id="1" name=""/>
        <p:cNvGrpSpPr/>
        <p:nvPr/>
      </p:nvGrpSpPr>
      <p:grpSpPr>
        <a:xfrm>
          <a:off x="0" y="0"/>
          <a:ext cx="0" cy="0"/>
          <a:chOff x="0" y="0"/>
          <a:chExt cx="0" cy="0"/>
        </a:xfrm>
      </p:grpSpPr>
      <p:sp>
        <p:nvSpPr>
          <p:cNvPr id="8" name="Footer Placeholder 2"/>
          <p:cNvSpPr>
            <a:spLocks noGrp="1"/>
          </p:cNvSpPr>
          <p:nvPr>
            <p:ph type="ftr" sz="quarter" idx="11"/>
          </p:nvPr>
        </p:nvSpPr>
        <p:spPr>
          <a:xfrm>
            <a:off x="93969" y="6172200"/>
            <a:ext cx="8595360" cy="235463"/>
          </a:xfrm>
        </p:spPr>
        <p:txBody>
          <a:bodyPr/>
          <a:lstStyle/>
          <a:p>
            <a:endParaRPr lang="en-US" dirty="0"/>
          </a:p>
        </p:txBody>
      </p:sp>
      <p:sp>
        <p:nvSpPr>
          <p:cNvPr id="2" name="Date Placeholder 1"/>
          <p:cNvSpPr>
            <a:spLocks noGrp="1"/>
          </p:cNvSpPr>
          <p:nvPr>
            <p:ph type="dt" sz="half" idx="10"/>
          </p:nvPr>
        </p:nvSpPr>
        <p:spPr/>
        <p:txBody>
          <a:bodyPr/>
          <a:lstStyle>
            <a:lvl1pPr>
              <a:defRPr>
                <a:solidFill>
                  <a:schemeClr val="tx1"/>
                </a:solidFill>
              </a:defRPr>
            </a:lvl1pPr>
          </a:lstStyle>
          <a:p>
            <a:fld id="{A9DF6EFB-3F44-496C-A842-1E0B3D3B975A}" type="datetimeFigureOut">
              <a:rPr lang="en-US" smtClean="0"/>
              <a:pPr/>
              <a:t>4/17/2018</a:t>
            </a:fld>
            <a:endParaRPr lang="en-US" dirty="0"/>
          </a:p>
        </p:txBody>
      </p:sp>
      <p:sp>
        <p:nvSpPr>
          <p:cNvPr id="4" name="Slide Number Placeholder 3"/>
          <p:cNvSpPr>
            <a:spLocks noGrp="1"/>
          </p:cNvSpPr>
          <p:nvPr>
            <p:ph type="sldNum" sz="quarter" idx="12"/>
          </p:nvPr>
        </p:nvSpPr>
        <p:spPr/>
        <p:txBody>
          <a:bodyPr/>
          <a:lstStyle>
            <a:lvl1pPr>
              <a:defRPr>
                <a:solidFill>
                  <a:schemeClr val="tx1"/>
                </a:solidFill>
              </a:defRPr>
            </a:lvl1pPr>
          </a:lstStyle>
          <a:p>
            <a:fld id="{200B2350-5261-4F5C-9DF5-EF0D264FC8D2}" type="slidenum">
              <a:rPr lang="en-US" smtClean="0"/>
              <a:pPr/>
              <a:t>‹#›</a:t>
            </a:fld>
            <a:endParaRPr lang="en-US" dirty="0"/>
          </a:p>
        </p:txBody>
      </p:sp>
      <p:pic>
        <p:nvPicPr>
          <p:cNvPr id="9" name="Picture 8" descr="Pearson Logo"/>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0" y="6376789"/>
            <a:ext cx="918000" cy="279915"/>
          </a:xfrm>
          <a:prstGeom prst="rect">
            <a:avLst/>
          </a:prstGeom>
        </p:spPr>
      </p:pic>
      <p:sp>
        <p:nvSpPr>
          <p:cNvPr id="10" name="TextBox 9"/>
          <p:cNvSpPr txBox="1"/>
          <p:nvPr userDrawn="1"/>
        </p:nvSpPr>
        <p:spPr>
          <a:xfrm>
            <a:off x="1600200" y="6429345"/>
            <a:ext cx="7162800" cy="276999"/>
          </a:xfrm>
          <a:prstGeom prst="rect">
            <a:avLst/>
          </a:prstGeom>
          <a:noFill/>
        </p:spPr>
        <p:txBody>
          <a:bodyPr wrap="square" rtlCol="0">
            <a:spAutoFit/>
          </a:bodyPr>
          <a:lstStyle/>
          <a:p>
            <a:pPr algn="r">
              <a:buClrTx/>
              <a:defRPr/>
            </a:pPr>
            <a:r>
              <a:rPr lang="en-US" altLang="en-US" sz="1200" dirty="0" smtClean="0">
                <a:latin typeface="Verdana" panose="020B0604030504040204" pitchFamily="34" charset="0"/>
                <a:ea typeface="Verdana" panose="020B0604030504040204" pitchFamily="34" charset="0"/>
                <a:cs typeface="Verdana" panose="020B0604030504040204" pitchFamily="34" charset="0"/>
              </a:rPr>
              <a:t>Copyright © 2016, 2013, 2010 Pearson Education, Inc. All Rights Reserved</a:t>
            </a:r>
            <a:endParaRPr lang="en-US" altLang="en-US" sz="1200"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20111596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2_Blank">
    <p:spTree>
      <p:nvGrpSpPr>
        <p:cNvPr id="1" name=""/>
        <p:cNvGrpSpPr/>
        <p:nvPr/>
      </p:nvGrpSpPr>
      <p:grpSpPr>
        <a:xfrm>
          <a:off x="0" y="0"/>
          <a:ext cx="0" cy="0"/>
          <a:chOff x="0" y="0"/>
          <a:chExt cx="0" cy="0"/>
        </a:xfrm>
      </p:grpSpPr>
      <p:sp>
        <p:nvSpPr>
          <p:cNvPr id="2" name="Footer Placeholder 1"/>
          <p:cNvSpPr>
            <a:spLocks noGrp="1"/>
          </p:cNvSpPr>
          <p:nvPr>
            <p:ph type="ftr" idx="10"/>
          </p:nvPr>
        </p:nvSpPr>
        <p:spPr/>
        <p:txBody>
          <a:bodyPr/>
          <a:lstStyle/>
          <a:p>
            <a:endParaRPr lang="en-US"/>
          </a:p>
        </p:txBody>
      </p:sp>
      <p:sp>
        <p:nvSpPr>
          <p:cNvPr id="3" name="Date Placeholder 2"/>
          <p:cNvSpPr>
            <a:spLocks noGrp="1"/>
          </p:cNvSpPr>
          <p:nvPr>
            <p:ph type="dt" idx="1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900" b="0" i="0" u="none" strike="noStrike" cap="none" smtClean="0">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84448157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hapter Opener">
    <p:spTree>
      <p:nvGrpSpPr>
        <p:cNvPr id="1" name="Shape 37"/>
        <p:cNvGrpSpPr/>
        <p:nvPr/>
      </p:nvGrpSpPr>
      <p:grpSpPr>
        <a:xfrm>
          <a:off x="0" y="0"/>
          <a:ext cx="0" cy="0"/>
          <a:chOff x="0" y="0"/>
          <a:chExt cx="0" cy="0"/>
        </a:xfrm>
      </p:grpSpPr>
      <p:sp>
        <p:nvSpPr>
          <p:cNvPr id="38" name="Shape 38"/>
          <p:cNvSpPr txBox="1">
            <a:spLocks noGrp="1"/>
          </p:cNvSpPr>
          <p:nvPr>
            <p:ph type="title"/>
          </p:nvPr>
        </p:nvSpPr>
        <p:spPr>
          <a:xfrm>
            <a:off x="457200" y="215371"/>
            <a:ext cx="8229600" cy="622828"/>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9" name="Shape 39"/>
          <p:cNvSpPr txBox="1">
            <a:spLocks noGrp="1"/>
          </p:cNvSpPr>
          <p:nvPr>
            <p:ph type="body" idx="1"/>
          </p:nvPr>
        </p:nvSpPr>
        <p:spPr>
          <a:xfrm>
            <a:off x="457200" y="816429"/>
            <a:ext cx="8229600" cy="47897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0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a:p>
        </p:txBody>
      </p:sp>
      <p:sp>
        <p:nvSpPr>
          <p:cNvPr id="40" name="Shape 40"/>
          <p:cNvSpPr txBox="1">
            <a:spLocks noGrp="1"/>
          </p:cNvSpPr>
          <p:nvPr>
            <p:ph type="body" idx="2"/>
          </p:nvPr>
        </p:nvSpPr>
        <p:spPr>
          <a:xfrm>
            <a:off x="5029200" y="1600200"/>
            <a:ext cx="3657600" cy="1600198"/>
          </a:xfrm>
          <a:prstGeom prst="rect">
            <a:avLst/>
          </a:prstGeom>
          <a:noFill/>
          <a:ln>
            <a:noFill/>
          </a:ln>
        </p:spPr>
        <p:txBody>
          <a:bodyPr lIns="91425" tIns="91425" rIns="91425" bIns="91425" anchor="b" anchorCtr="0"/>
          <a:lstStyle>
            <a:lvl1pPr marL="0" marR="0" lvl="0" indent="0" algn="l" rtl="0">
              <a:spcBef>
                <a:spcPts val="0"/>
              </a:spcBef>
              <a:buClr>
                <a:srgbClr val="007FA3"/>
              </a:buClr>
              <a:buFont typeface="Arial"/>
              <a:buNone/>
              <a:defRPr sz="30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44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9pPr>
          </a:lstStyle>
          <a:p>
            <a:endParaRPr/>
          </a:p>
        </p:txBody>
      </p:sp>
      <p:sp>
        <p:nvSpPr>
          <p:cNvPr id="41" name="Shape 41"/>
          <p:cNvSpPr txBox="1">
            <a:spLocks noGrp="1"/>
          </p:cNvSpPr>
          <p:nvPr>
            <p:ph type="body" idx="3"/>
          </p:nvPr>
        </p:nvSpPr>
        <p:spPr>
          <a:xfrm>
            <a:off x="5029200" y="3200400"/>
            <a:ext cx="3657600" cy="2925763"/>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2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endParaRPr/>
          </a:p>
        </p:txBody>
      </p:sp>
      <p:sp>
        <p:nvSpPr>
          <p:cNvPr id="42" name="Shape 42"/>
          <p:cNvSpPr txBox="1">
            <a:spLocks noGrp="1"/>
          </p:cNvSpPr>
          <p:nvPr>
            <p:ph type="ftr" idx="11"/>
          </p:nvPr>
        </p:nvSpPr>
        <p:spPr>
          <a:xfrm>
            <a:off x="93969" y="6165337"/>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43" name="Shape 4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44" name="Shape 4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
        <p:nvSpPr>
          <p:cNvPr id="9" name="Shape 39"/>
          <p:cNvSpPr txBox="1">
            <a:spLocks noGrp="1"/>
          </p:cNvSpPr>
          <p:nvPr>
            <p:ph type="body" idx="13"/>
          </p:nvPr>
        </p:nvSpPr>
        <p:spPr>
          <a:xfrm>
            <a:off x="474779" y="1500547"/>
            <a:ext cx="8229600" cy="205153"/>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0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a:p>
        </p:txBody>
      </p:sp>
    </p:spTree>
    <p:extLst>
      <p:ext uri="{BB962C8B-B14F-4D97-AF65-F5344CB8AC3E}">
        <p14:creationId xmlns:p14="http://schemas.microsoft.com/office/powerpoint/2010/main" val="306885795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idx="10"/>
          </p:nvPr>
        </p:nvSpPr>
        <p:spPr/>
        <p:txBody>
          <a:bodyPr/>
          <a:lstStyle/>
          <a:p>
            <a:endParaRPr lang="en-US"/>
          </a:p>
        </p:txBody>
      </p:sp>
      <p:sp>
        <p:nvSpPr>
          <p:cNvPr id="3" name="Date Placeholder 2"/>
          <p:cNvSpPr>
            <a:spLocks noGrp="1"/>
          </p:cNvSpPr>
          <p:nvPr>
            <p:ph type="dt" idx="1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900" b="0" i="0" u="none" strike="noStrike" cap="none" smtClean="0">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22770957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nd 5 Content">
    <p:spTree>
      <p:nvGrpSpPr>
        <p:cNvPr id="1" name="Shape 24"/>
        <p:cNvGrpSpPr/>
        <p:nvPr/>
      </p:nvGrpSpPr>
      <p:grpSpPr>
        <a:xfrm>
          <a:off x="0" y="0"/>
          <a:ext cx="0" cy="0"/>
          <a:chOff x="0" y="0"/>
          <a:chExt cx="0" cy="0"/>
        </a:xfrm>
      </p:grpSpPr>
      <p:sp>
        <p:nvSpPr>
          <p:cNvPr id="25" name="Title 1"/>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6" name="Content Placeholder 1"/>
          <p:cNvSpPr txBox="1">
            <a:spLocks noGrp="1"/>
          </p:cNvSpPr>
          <p:nvPr>
            <p:ph type="body" idx="1"/>
          </p:nvPr>
        </p:nvSpPr>
        <p:spPr>
          <a:xfrm>
            <a:off x="457200" y="1600201"/>
            <a:ext cx="8229600" cy="533400"/>
          </a:xfrm>
          <a:prstGeom prst="rect">
            <a:avLst/>
          </a:prstGeom>
          <a:noFill/>
          <a:ln>
            <a:noFill/>
          </a:ln>
        </p:spPr>
        <p:txBody>
          <a:bodyPr lIns="91425" tIns="91425" rIns="91425" bIns="91425" anchor="t" anchorCtr="0"/>
          <a:lstStyle>
            <a:lvl1pPr marL="255600" marR="0" lvl="0" indent="-255600" algn="l" rtl="0">
              <a:spcBef>
                <a:spcPts val="1500"/>
              </a:spcBef>
              <a:buClr>
                <a:srgbClr val="007FA3"/>
              </a:buClr>
              <a:buSzPct val="100000"/>
              <a:buFont typeface="Arial" panose="020B0604020202020204" pitchFamily="34" charset="0"/>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lang="en-IN" dirty="0" smtClean="0"/>
          </a:p>
        </p:txBody>
      </p:sp>
      <p:sp>
        <p:nvSpPr>
          <p:cNvPr id="3" name="Content Placeholder 2"/>
          <p:cNvSpPr>
            <a:spLocks noGrp="1"/>
          </p:cNvSpPr>
          <p:nvPr>
            <p:ph sz="quarter" idx="13"/>
          </p:nvPr>
        </p:nvSpPr>
        <p:spPr>
          <a:xfrm>
            <a:off x="457200" y="2278063"/>
            <a:ext cx="8229600" cy="558800"/>
          </a:xfrm>
        </p:spPr>
        <p:txBody>
          <a:bodyPr/>
          <a:lstStyle>
            <a:lvl1pPr indent="-255600">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5" name="Content Placeholder 4"/>
          <p:cNvSpPr>
            <a:spLocks noGrp="1"/>
          </p:cNvSpPr>
          <p:nvPr>
            <p:ph sz="quarter" idx="14"/>
          </p:nvPr>
        </p:nvSpPr>
        <p:spPr>
          <a:xfrm>
            <a:off x="457200" y="2954338"/>
            <a:ext cx="8232775" cy="609600"/>
          </a:xfrm>
        </p:spPr>
        <p:txBody>
          <a:bodyPr/>
          <a:lstStyle>
            <a:lvl1pPr indent="-255600">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7" name="Content Placeholder 6"/>
          <p:cNvSpPr>
            <a:spLocks noGrp="1"/>
          </p:cNvSpPr>
          <p:nvPr>
            <p:ph sz="quarter" idx="15"/>
          </p:nvPr>
        </p:nvSpPr>
        <p:spPr>
          <a:xfrm>
            <a:off x="457200" y="3733800"/>
            <a:ext cx="8229600" cy="550863"/>
          </a:xfrm>
        </p:spPr>
        <p:txBody>
          <a:bodyPr/>
          <a:lstStyle>
            <a:lvl1pPr marL="255588" indent="-255588">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9" name="Content Placeholder 8"/>
          <p:cNvSpPr>
            <a:spLocks noGrp="1"/>
          </p:cNvSpPr>
          <p:nvPr>
            <p:ph sz="quarter" idx="16"/>
          </p:nvPr>
        </p:nvSpPr>
        <p:spPr>
          <a:xfrm>
            <a:off x="457200" y="4427538"/>
            <a:ext cx="8229600" cy="652462"/>
          </a:xfrm>
        </p:spPr>
        <p:txBody>
          <a:bodyPr/>
          <a:lstStyle>
            <a:lvl1pPr marL="255588" indent="-255588">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11" name="Content Placeholder 10"/>
          <p:cNvSpPr>
            <a:spLocks noGrp="1"/>
          </p:cNvSpPr>
          <p:nvPr>
            <p:ph sz="quarter" idx="17"/>
          </p:nvPr>
        </p:nvSpPr>
        <p:spPr>
          <a:xfrm>
            <a:off x="457200" y="5181600"/>
            <a:ext cx="8229600" cy="500063"/>
          </a:xfrm>
        </p:spPr>
        <p:txBody>
          <a:bodyPr/>
          <a:lstStyle>
            <a:lvl1pPr marL="255588" indent="-255588">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Tree>
    <p:extLst>
      <p:ext uri="{BB962C8B-B14F-4D97-AF65-F5344CB8AC3E}">
        <p14:creationId xmlns:p14="http://schemas.microsoft.com/office/powerpoint/2010/main" val="34289802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Title and 5 Content">
    <p:spTree>
      <p:nvGrpSpPr>
        <p:cNvPr id="1" name="Shape 24"/>
        <p:cNvGrpSpPr/>
        <p:nvPr/>
      </p:nvGrpSpPr>
      <p:grpSpPr>
        <a:xfrm>
          <a:off x="0" y="0"/>
          <a:ext cx="0" cy="0"/>
          <a:chOff x="0" y="0"/>
          <a:chExt cx="0" cy="0"/>
        </a:xfrm>
      </p:grpSpPr>
      <p:sp>
        <p:nvSpPr>
          <p:cNvPr id="25" name="Title 1"/>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6" name="Content Placeholder 1"/>
          <p:cNvSpPr txBox="1">
            <a:spLocks noGrp="1"/>
          </p:cNvSpPr>
          <p:nvPr>
            <p:ph type="body" idx="1"/>
          </p:nvPr>
        </p:nvSpPr>
        <p:spPr>
          <a:xfrm>
            <a:off x="457200" y="1600201"/>
            <a:ext cx="8229600" cy="533400"/>
          </a:xfrm>
          <a:prstGeom prst="rect">
            <a:avLst/>
          </a:prstGeom>
          <a:noFill/>
          <a:ln>
            <a:noFill/>
          </a:ln>
        </p:spPr>
        <p:txBody>
          <a:bodyPr lIns="91425" tIns="91425" rIns="91425" bIns="91425" anchor="t" anchorCtr="0"/>
          <a:lstStyle>
            <a:lvl1pPr marL="255600" marR="0" lvl="0" indent="-255600" algn="l" rtl="0">
              <a:spcBef>
                <a:spcPts val="1500"/>
              </a:spcBef>
              <a:buClr>
                <a:srgbClr val="007FA3"/>
              </a:buClr>
              <a:buSzPct val="100000"/>
              <a:buFont typeface="Arial" panose="020B0604020202020204" pitchFamily="34" charset="0"/>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lang="en-IN" dirty="0" smtClean="0"/>
          </a:p>
        </p:txBody>
      </p:sp>
      <p:sp>
        <p:nvSpPr>
          <p:cNvPr id="3" name="Content Placeholder 2"/>
          <p:cNvSpPr>
            <a:spLocks noGrp="1"/>
          </p:cNvSpPr>
          <p:nvPr>
            <p:ph sz="quarter" idx="13"/>
          </p:nvPr>
        </p:nvSpPr>
        <p:spPr>
          <a:xfrm>
            <a:off x="457200" y="2278063"/>
            <a:ext cx="8229600" cy="558800"/>
          </a:xfrm>
        </p:spPr>
        <p:txBody>
          <a:bodyPr/>
          <a:lstStyle>
            <a:lvl1pPr indent="-255600">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5" name="Content Placeholder 4"/>
          <p:cNvSpPr>
            <a:spLocks noGrp="1"/>
          </p:cNvSpPr>
          <p:nvPr>
            <p:ph sz="quarter" idx="14"/>
          </p:nvPr>
        </p:nvSpPr>
        <p:spPr>
          <a:xfrm>
            <a:off x="457200" y="2954338"/>
            <a:ext cx="8232775" cy="609600"/>
          </a:xfrm>
        </p:spPr>
        <p:txBody>
          <a:bodyPr/>
          <a:lstStyle>
            <a:lvl1pPr indent="-255600">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7" name="Content Placeholder 6"/>
          <p:cNvSpPr>
            <a:spLocks noGrp="1"/>
          </p:cNvSpPr>
          <p:nvPr>
            <p:ph sz="quarter" idx="15"/>
          </p:nvPr>
        </p:nvSpPr>
        <p:spPr>
          <a:xfrm>
            <a:off x="457200" y="3733800"/>
            <a:ext cx="8229600" cy="550863"/>
          </a:xfrm>
        </p:spPr>
        <p:txBody>
          <a:bodyPr/>
          <a:lstStyle>
            <a:lvl1pPr marL="255588" indent="-255588">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9" name="Content Placeholder 8"/>
          <p:cNvSpPr>
            <a:spLocks noGrp="1"/>
          </p:cNvSpPr>
          <p:nvPr>
            <p:ph sz="quarter" idx="16"/>
          </p:nvPr>
        </p:nvSpPr>
        <p:spPr>
          <a:xfrm>
            <a:off x="457200" y="4427538"/>
            <a:ext cx="8229600" cy="652462"/>
          </a:xfrm>
        </p:spPr>
        <p:txBody>
          <a:bodyPr/>
          <a:lstStyle>
            <a:lvl1pPr marL="255588" indent="-255588">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11" name="Content Placeholder 10"/>
          <p:cNvSpPr>
            <a:spLocks noGrp="1"/>
          </p:cNvSpPr>
          <p:nvPr>
            <p:ph sz="quarter" idx="17"/>
          </p:nvPr>
        </p:nvSpPr>
        <p:spPr>
          <a:xfrm>
            <a:off x="457200" y="5181600"/>
            <a:ext cx="8229600" cy="500063"/>
          </a:xfrm>
        </p:spPr>
        <p:txBody>
          <a:bodyPr/>
          <a:lstStyle>
            <a:lvl1pPr marL="255588" indent="-255588">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4" name="Content Placeholder 3"/>
          <p:cNvSpPr>
            <a:spLocks noGrp="1"/>
          </p:cNvSpPr>
          <p:nvPr>
            <p:ph sz="quarter" idx="18"/>
          </p:nvPr>
        </p:nvSpPr>
        <p:spPr>
          <a:xfrm>
            <a:off x="457200" y="5811838"/>
            <a:ext cx="8229600" cy="457200"/>
          </a:xfrm>
        </p:spPr>
        <p:txBody>
          <a:bodyPr/>
          <a:lstStyle>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Content Placeholder 7"/>
          <p:cNvSpPr>
            <a:spLocks noGrp="1"/>
          </p:cNvSpPr>
          <p:nvPr>
            <p:ph sz="quarter" idx="19"/>
          </p:nvPr>
        </p:nvSpPr>
        <p:spPr>
          <a:xfrm>
            <a:off x="3657601" y="6418263"/>
            <a:ext cx="479834" cy="29845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Content Placeholder 11"/>
          <p:cNvSpPr>
            <a:spLocks noGrp="1"/>
          </p:cNvSpPr>
          <p:nvPr>
            <p:ph sz="quarter" idx="20"/>
          </p:nvPr>
        </p:nvSpPr>
        <p:spPr>
          <a:xfrm>
            <a:off x="5503863" y="6418263"/>
            <a:ext cx="453317" cy="298450"/>
          </a:xfrm>
        </p:spPr>
        <p:txBody>
          <a:body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4" name="Content Placeholder 13"/>
          <p:cNvSpPr>
            <a:spLocks noGrp="1"/>
          </p:cNvSpPr>
          <p:nvPr>
            <p:ph sz="quarter" idx="21"/>
          </p:nvPr>
        </p:nvSpPr>
        <p:spPr>
          <a:xfrm>
            <a:off x="7200900" y="6418263"/>
            <a:ext cx="576027" cy="298450"/>
          </a:xfrm>
        </p:spPr>
        <p:txBody>
          <a:body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Content Placeholder 5"/>
          <p:cNvSpPr>
            <a:spLocks noGrp="1"/>
          </p:cNvSpPr>
          <p:nvPr>
            <p:ph sz="quarter" idx="22"/>
          </p:nvPr>
        </p:nvSpPr>
        <p:spPr>
          <a:xfrm flipH="1">
            <a:off x="7976101" y="6418263"/>
            <a:ext cx="778599" cy="298450"/>
          </a:xfrm>
        </p:spPr>
        <p:txBody>
          <a:body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044794982"/>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cSld name="Chapter Opener">
    <p:spTree>
      <p:nvGrpSpPr>
        <p:cNvPr id="1" name="Shape 37"/>
        <p:cNvGrpSpPr/>
        <p:nvPr/>
      </p:nvGrpSpPr>
      <p:grpSpPr>
        <a:xfrm>
          <a:off x="0" y="0"/>
          <a:ext cx="0" cy="0"/>
          <a:chOff x="0" y="0"/>
          <a:chExt cx="0" cy="0"/>
        </a:xfrm>
      </p:grpSpPr>
      <p:sp>
        <p:nvSpPr>
          <p:cNvPr id="38" name="Shape 38"/>
          <p:cNvSpPr txBox="1">
            <a:spLocks noGrp="1"/>
          </p:cNvSpPr>
          <p:nvPr>
            <p:ph type="title"/>
          </p:nvPr>
        </p:nvSpPr>
        <p:spPr>
          <a:xfrm>
            <a:off x="457200" y="215371"/>
            <a:ext cx="8229600" cy="622828"/>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9" name="Shape 39"/>
          <p:cNvSpPr txBox="1">
            <a:spLocks noGrp="1"/>
          </p:cNvSpPr>
          <p:nvPr>
            <p:ph type="body" idx="1"/>
          </p:nvPr>
        </p:nvSpPr>
        <p:spPr>
          <a:xfrm>
            <a:off x="457200" y="816429"/>
            <a:ext cx="8229600" cy="47897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0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a:p>
        </p:txBody>
      </p:sp>
      <p:sp>
        <p:nvSpPr>
          <p:cNvPr id="40" name="Shape 40"/>
          <p:cNvSpPr txBox="1">
            <a:spLocks noGrp="1"/>
          </p:cNvSpPr>
          <p:nvPr>
            <p:ph type="body" idx="2"/>
          </p:nvPr>
        </p:nvSpPr>
        <p:spPr>
          <a:xfrm>
            <a:off x="5029200" y="1600200"/>
            <a:ext cx="3657600" cy="1600198"/>
          </a:xfrm>
          <a:prstGeom prst="rect">
            <a:avLst/>
          </a:prstGeom>
          <a:noFill/>
          <a:ln>
            <a:noFill/>
          </a:ln>
        </p:spPr>
        <p:txBody>
          <a:bodyPr lIns="91425" tIns="91425" rIns="91425" bIns="91425" anchor="b" anchorCtr="0"/>
          <a:lstStyle>
            <a:lvl1pPr marL="0" marR="0" lvl="0" indent="0" algn="l" rtl="0">
              <a:spcBef>
                <a:spcPts val="0"/>
              </a:spcBef>
              <a:buClr>
                <a:srgbClr val="007FA3"/>
              </a:buClr>
              <a:buFont typeface="Arial"/>
              <a:buNone/>
              <a:defRPr sz="30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44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9pPr>
          </a:lstStyle>
          <a:p>
            <a:endParaRPr/>
          </a:p>
        </p:txBody>
      </p:sp>
      <p:sp>
        <p:nvSpPr>
          <p:cNvPr id="41" name="Shape 41"/>
          <p:cNvSpPr txBox="1">
            <a:spLocks noGrp="1"/>
          </p:cNvSpPr>
          <p:nvPr>
            <p:ph type="body" idx="3"/>
          </p:nvPr>
        </p:nvSpPr>
        <p:spPr>
          <a:xfrm>
            <a:off x="5029200" y="3200400"/>
            <a:ext cx="3657600" cy="2925763"/>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2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endParaRPr/>
          </a:p>
        </p:txBody>
      </p:sp>
      <p:sp>
        <p:nvSpPr>
          <p:cNvPr id="42" name="Shape 42"/>
          <p:cNvSpPr txBox="1">
            <a:spLocks noGrp="1"/>
          </p:cNvSpPr>
          <p:nvPr>
            <p:ph type="ftr" idx="11"/>
          </p:nvPr>
        </p:nvSpPr>
        <p:spPr>
          <a:xfrm>
            <a:off x="93969" y="6165337"/>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43" name="Shape 4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44" name="Shape 4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Title + Learning Objectives and Content">
    <p:spTree>
      <p:nvGrpSpPr>
        <p:cNvPr id="1" name="Shape 61"/>
        <p:cNvGrpSpPr/>
        <p:nvPr/>
      </p:nvGrpSpPr>
      <p:grpSpPr>
        <a:xfrm>
          <a:off x="0" y="0"/>
          <a:ext cx="0" cy="0"/>
          <a:chOff x="0" y="0"/>
          <a:chExt cx="0" cy="0"/>
        </a:xfrm>
      </p:grpSpPr>
      <p:sp>
        <p:nvSpPr>
          <p:cNvPr id="62" name="Shape 62"/>
          <p:cNvSpPr txBox="1">
            <a:spLocks noGrp="1"/>
          </p:cNvSpPr>
          <p:nvPr>
            <p:ph type="title"/>
          </p:nvPr>
        </p:nvSpPr>
        <p:spPr>
          <a:xfrm>
            <a:off x="457200" y="215371"/>
            <a:ext cx="8229600" cy="622828"/>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63" name="Shape 63"/>
          <p:cNvSpPr txBox="1">
            <a:spLocks noGrp="1"/>
          </p:cNvSpPr>
          <p:nvPr>
            <p:ph type="body" idx="1"/>
          </p:nvPr>
        </p:nvSpPr>
        <p:spPr>
          <a:xfrm>
            <a:off x="457200" y="816429"/>
            <a:ext cx="8229600" cy="402769"/>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16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a:p>
        </p:txBody>
      </p:sp>
      <p:sp>
        <p:nvSpPr>
          <p:cNvPr id="64" name="Shape 64"/>
          <p:cNvSpPr txBox="1">
            <a:spLocks noGrp="1"/>
          </p:cNvSpPr>
          <p:nvPr>
            <p:ph type="body" idx="2"/>
          </p:nvPr>
        </p:nvSpPr>
        <p:spPr>
          <a:xfrm>
            <a:off x="457200" y="1600200"/>
            <a:ext cx="8229600" cy="4525963"/>
          </a:xfrm>
          <a:prstGeom prst="rect">
            <a:avLst/>
          </a:prstGeom>
          <a:noFill/>
          <a:ln>
            <a:noFill/>
          </a:ln>
        </p:spPr>
        <p:txBody>
          <a:bodyPr lIns="91425" tIns="91425" rIns="91425" bIns="91425" anchor="t" anchorCtr="0"/>
          <a:lstStyle>
            <a:lvl1pPr marL="256032" marR="0" lvl="0" indent="-2560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65" name="Shape 65"/>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66" name="Shape 66"/>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67" name="Shape 67"/>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68"/>
        <p:cNvGrpSpPr/>
        <p:nvPr/>
      </p:nvGrpSpPr>
      <p:grpSpPr>
        <a:xfrm>
          <a:off x="0" y="0"/>
          <a:ext cx="0" cy="0"/>
          <a:chOff x="0" y="0"/>
          <a:chExt cx="0" cy="0"/>
        </a:xfrm>
      </p:grpSpPr>
      <p:sp>
        <p:nvSpPr>
          <p:cNvPr id="69" name="Shape 69"/>
          <p:cNvSpPr txBox="1">
            <a:spLocks noGrp="1"/>
          </p:cNvSpPr>
          <p:nvPr>
            <p:ph type="title"/>
          </p:nvPr>
        </p:nvSpPr>
        <p:spPr>
          <a:xfrm>
            <a:off x="685800" y="1447800"/>
            <a:ext cx="7772400" cy="2152651"/>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70" name="Shape 70"/>
          <p:cNvSpPr txBox="1">
            <a:spLocks noGrp="1"/>
          </p:cNvSpPr>
          <p:nvPr>
            <p:ph type="body" idx="1"/>
          </p:nvPr>
        </p:nvSpPr>
        <p:spPr>
          <a:xfrm>
            <a:off x="674687" y="3962400"/>
            <a:ext cx="7794626" cy="175260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1600" b="0" i="0" u="none" strike="noStrike" cap="none">
                <a:solidFill>
                  <a:srgbClr val="007FA3"/>
                </a:solidFill>
                <a:latin typeface="Arial"/>
                <a:ea typeface="Arial"/>
                <a:cs typeface="Arial"/>
                <a:sym typeface="Arial"/>
              </a:defRPr>
            </a:lvl1pPr>
            <a:lvl2pPr marL="457200" marR="0" lvl="1" indent="0" algn="l" rtl="0">
              <a:spcBef>
                <a:spcPts val="600"/>
              </a:spcBef>
              <a:buClr>
                <a:srgbClr val="007FA3"/>
              </a:buClr>
              <a:buFont typeface="Arial"/>
              <a:buNone/>
              <a:defRPr sz="1800" b="0" i="0" u="none" strike="noStrike" cap="none">
                <a:solidFill>
                  <a:srgbClr val="888888"/>
                </a:solidFill>
                <a:latin typeface="Arial"/>
                <a:ea typeface="Arial"/>
                <a:cs typeface="Arial"/>
                <a:sym typeface="Arial"/>
              </a:defRPr>
            </a:lvl2pPr>
            <a:lvl3pPr marL="914400" marR="0" lvl="2" indent="0" algn="l" rtl="0">
              <a:spcBef>
                <a:spcPts val="600"/>
              </a:spcBef>
              <a:buClr>
                <a:srgbClr val="007FA3"/>
              </a:buClr>
              <a:buFont typeface="Noto Sans Symbols"/>
              <a:buNone/>
              <a:defRPr sz="1600" b="0" i="0" u="none" strike="noStrike" cap="none">
                <a:solidFill>
                  <a:srgbClr val="888888"/>
                </a:solidFill>
                <a:latin typeface="Arial"/>
                <a:ea typeface="Arial"/>
                <a:cs typeface="Arial"/>
                <a:sym typeface="Arial"/>
              </a:defRPr>
            </a:lvl3pPr>
            <a:lvl4pPr marL="1371600" marR="0" lvl="3" indent="0" algn="l" rtl="0">
              <a:spcBef>
                <a:spcPts val="600"/>
              </a:spcBef>
              <a:buClr>
                <a:srgbClr val="007FA3"/>
              </a:buClr>
              <a:buFont typeface="Arial"/>
              <a:buNone/>
              <a:defRPr sz="1400" b="0" i="0" u="none" strike="noStrike" cap="none">
                <a:solidFill>
                  <a:srgbClr val="888888"/>
                </a:solidFill>
                <a:latin typeface="Arial"/>
                <a:ea typeface="Arial"/>
                <a:cs typeface="Arial"/>
                <a:sym typeface="Arial"/>
              </a:defRPr>
            </a:lvl4pPr>
            <a:lvl5pPr marL="1828800" marR="0" lvl="4" indent="0" algn="l" rtl="0">
              <a:spcBef>
                <a:spcPts val="600"/>
              </a:spcBef>
              <a:buClr>
                <a:srgbClr val="007FA3"/>
              </a:buClr>
              <a:buFont typeface="Arial"/>
              <a:buNone/>
              <a:defRPr sz="1400" b="0" i="0" u="none" strike="noStrike" cap="none">
                <a:solidFill>
                  <a:srgbClr val="888888"/>
                </a:solidFill>
                <a:latin typeface="Arial"/>
                <a:ea typeface="Arial"/>
                <a:cs typeface="Arial"/>
                <a:sym typeface="Arial"/>
              </a:defRPr>
            </a:lvl5pPr>
            <a:lvl6pPr marL="2286000" marR="0" lvl="5"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6pPr>
            <a:lvl7pPr marL="2743200" marR="0" lvl="6"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7pPr>
            <a:lvl8pPr marL="3200400" marR="0" lvl="7"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8pPr>
            <a:lvl9pPr marL="3657600" marR="0" lvl="8"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9pPr>
          </a:lstStyle>
          <a:p>
            <a:endParaRPr/>
          </a:p>
        </p:txBody>
      </p:sp>
      <p:sp>
        <p:nvSpPr>
          <p:cNvPr id="71" name="Shape 71"/>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72" name="Shape 72"/>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73" name="Shape 73"/>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Title Only">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76" name="Shape 76"/>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77" name="Shape 77"/>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78" name="Shape 78"/>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37.xml"/><Relationship Id="rId1" Type="http://schemas.openxmlformats.org/officeDocument/2006/relationships/slideLayout" Target="../slideLayouts/slideLayout36.xml"/><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1" name="Shape 11"/>
          <p:cNvSpPr txBox="1">
            <a:spLocks noGrp="1"/>
          </p:cNvSpPr>
          <p:nvPr>
            <p:ph type="body" idx="1"/>
          </p:nvPr>
        </p:nvSpPr>
        <p:spPr>
          <a:xfrm>
            <a:off x="457200" y="1600200"/>
            <a:ext cx="8229600" cy="4525963"/>
          </a:xfrm>
          <a:prstGeom prst="rect">
            <a:avLst/>
          </a:prstGeom>
          <a:noFill/>
          <a:ln>
            <a:noFill/>
          </a:ln>
        </p:spPr>
        <p:txBody>
          <a:bodyPr lIns="91425" tIns="91425" rIns="91425" bIns="91425" anchor="t" anchorCtr="0"/>
          <a:lstStyle>
            <a:lvl1pPr marL="256032" marR="0" lvl="0" indent="-1544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12" name="Shape 12"/>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13" name="Shape 1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14" name="Shape 1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pic>
        <p:nvPicPr>
          <p:cNvPr id="15" name="Shape 15" descr="Pearson Logo"/>
          <p:cNvPicPr preferRelativeResize="0"/>
          <p:nvPr/>
        </p:nvPicPr>
        <p:blipFill rotWithShape="1">
          <a:blip r:embed="rId37">
            <a:alphaModFix/>
          </a:blip>
          <a:srcRect/>
          <a:stretch/>
        </p:blipFill>
        <p:spPr>
          <a:xfrm>
            <a:off x="443972" y="6429709"/>
            <a:ext cx="917999" cy="279914"/>
          </a:xfrm>
          <a:prstGeom prst="rect">
            <a:avLst/>
          </a:prstGeom>
          <a:noFill/>
          <a:ln>
            <a:noFill/>
          </a:ln>
        </p:spPr>
      </p:pic>
      <p:sp>
        <p:nvSpPr>
          <p:cNvPr id="9" name="Text Placeholder 5"/>
          <p:cNvSpPr txBox="1">
            <a:spLocks/>
          </p:cNvSpPr>
          <p:nvPr userDrawn="1"/>
        </p:nvSpPr>
        <p:spPr>
          <a:xfrm>
            <a:off x="2654708" y="6449931"/>
            <a:ext cx="6105194" cy="245837"/>
          </a:xfrm>
          <a:prstGeom prst="rect">
            <a:avLst/>
          </a:prstGeom>
        </p:spPr>
        <p:txBody>
          <a:bodyPr anchor="ctr"/>
          <a:lstStyle>
            <a:defPPr marR="0" lvl="0" algn="l" rtl="0">
              <a:lnSpc>
                <a:spcPct val="100000"/>
              </a:lnSpc>
              <a:spcBef>
                <a:spcPts val="0"/>
              </a:spcBef>
              <a:spcAft>
                <a:spcPts val="0"/>
              </a:spcAft>
            </a:defPPr>
            <a:lvl1pPr marL="255588" marR="0" lvl="0" indent="-25558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lgn="r"/>
            <a:r>
              <a:rPr lang="en-US" altLang="en-US" sz="1200" smtClean="0">
                <a:solidFill>
                  <a:schemeClr val="tx1"/>
                </a:solidFill>
                <a:latin typeface="Verdana"/>
                <a:ea typeface="Verdana" panose="020B0604030504040204" pitchFamily="34" charset="0"/>
                <a:cs typeface="Verdana" panose="020B0604030504040204" pitchFamily="34" charset="0"/>
              </a:rPr>
              <a:t>Copyright © 2017, 2014, 2012 Pearson Education, Inc. All Rights Reserved</a:t>
            </a:r>
            <a:endParaRPr lang="en-US" altLang="en-US" sz="1200" dirty="0">
              <a:solidFill>
                <a:schemeClr val="tx1"/>
              </a:solidFill>
              <a:latin typeface="Verdana"/>
              <a:ea typeface="Verdana" panose="020B0604030504040204" pitchFamily="34" charset="0"/>
              <a:cs typeface="Verdana" panose="020B0604030504040204" pitchFamily="34" charset="0"/>
            </a:endParaRPr>
          </a:p>
        </p:txBody>
      </p:sp>
    </p:spTree>
  </p:cSld>
  <p:clrMap bg1="lt1" tx1="dk1" bg2="dk2" tx2="lt2" accent1="accent1" accent2="accent2" accent3="accent3" accent4="accent4" accent5="accent5" accent6="accent6" hlink="hlink" folHlink="folHlink"/>
  <p:sldLayoutIdLst>
    <p:sldLayoutId id="2147483665" r:id="rId1"/>
    <p:sldLayoutId id="2147483666" r:id="rId2"/>
    <p:sldLayoutId id="2147483649" r:id="rId3"/>
    <p:sldLayoutId id="2147483668" r:id="rId4"/>
    <p:sldLayoutId id="2147483669" r:id="rId5"/>
    <p:sldLayoutId id="2147483651" r:id="rId6"/>
    <p:sldLayoutId id="2147483654" r:id="rId7"/>
    <p:sldLayoutId id="2147483655" r:id="rId8"/>
    <p:sldLayoutId id="2147483656" r:id="rId9"/>
    <p:sldLayoutId id="2147483667" r:id="rId10"/>
    <p:sldLayoutId id="2147483657"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 id="2147483690" r:id="rId32"/>
    <p:sldLayoutId id="2147483691" r:id="rId33"/>
    <p:sldLayoutId id="2147483692" r:id="rId34"/>
    <p:sldLayoutId id="2147483694" r:id="rId3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L="255588" marR="0" lvl="0" indent="-25558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1" name="Shape 11"/>
          <p:cNvSpPr txBox="1">
            <a:spLocks noGrp="1"/>
          </p:cNvSpPr>
          <p:nvPr>
            <p:ph type="body" idx="1"/>
          </p:nvPr>
        </p:nvSpPr>
        <p:spPr>
          <a:xfrm>
            <a:off x="457200" y="1600200"/>
            <a:ext cx="8229600" cy="4525963"/>
          </a:xfrm>
          <a:prstGeom prst="rect">
            <a:avLst/>
          </a:prstGeom>
          <a:noFill/>
          <a:ln>
            <a:noFill/>
          </a:ln>
        </p:spPr>
        <p:txBody>
          <a:bodyPr lIns="91425" tIns="91425" rIns="91425" bIns="91425" anchor="t" anchorCtr="0"/>
          <a:lstStyle>
            <a:lvl1pPr marL="256032" marR="0" lvl="0" indent="-1544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12" name="Shape 12"/>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13" name="Shape 1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14" name="Shape 1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pic>
        <p:nvPicPr>
          <p:cNvPr id="15" name="Shape 15" descr="Pearson Logo"/>
          <p:cNvPicPr preferRelativeResize="0"/>
          <p:nvPr/>
        </p:nvPicPr>
        <p:blipFill rotWithShape="1">
          <a:blip r:embed="rId4">
            <a:alphaModFix/>
          </a:blip>
          <a:srcRect/>
          <a:stretch/>
        </p:blipFill>
        <p:spPr>
          <a:xfrm>
            <a:off x="443972" y="6429709"/>
            <a:ext cx="917999" cy="279914"/>
          </a:xfrm>
          <a:prstGeom prst="rect">
            <a:avLst/>
          </a:prstGeom>
          <a:noFill/>
          <a:ln>
            <a:noFill/>
          </a:ln>
        </p:spPr>
      </p:pic>
    </p:spTree>
    <p:extLst>
      <p:ext uri="{BB962C8B-B14F-4D97-AF65-F5344CB8AC3E}">
        <p14:creationId xmlns:p14="http://schemas.microsoft.com/office/powerpoint/2010/main" val="200283969"/>
      </p:ext>
    </p:extLst>
  </p:cSld>
  <p:clrMap bg1="lt1" tx1="dk1" bg2="dk2" tx2="lt2" accent1="accent1" accent2="accent2" accent3="accent3" accent4="accent4" accent5="accent5" accent6="accent6" hlink="hlink" folHlink="folHlink"/>
  <p:sldLayoutIdLst>
    <p:sldLayoutId id="2147483664" r:id="rId1"/>
    <p:sldLayoutId id="2147483693" r:id="rId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L="255588" marR="0" lvl="0" indent="-25603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36.xml"/></Relationships>
</file>

<file path=ppt/slides/_rels/slide1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2" Type="http://schemas.openxmlformats.org/officeDocument/2006/relationships/image" Target="../media/image65.jp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66.jp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67.jp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68.jp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69.jp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70.jp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71.jp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8" Type="http://schemas.openxmlformats.org/officeDocument/2006/relationships/image" Target="../media/image7.wmf"/><Relationship Id="rId3" Type="http://schemas.openxmlformats.org/officeDocument/2006/relationships/oleObject" Target="../embeddings/oleObject1.bin"/><Relationship Id="rId7" Type="http://schemas.openxmlformats.org/officeDocument/2006/relationships/oleObject" Target="../embeddings/oleObject3.bin"/><Relationship Id="rId12" Type="http://schemas.openxmlformats.org/officeDocument/2006/relationships/image" Target="../media/image9.wmf"/><Relationship Id="rId2" Type="http://schemas.openxmlformats.org/officeDocument/2006/relationships/slideLayout" Target="../slideLayouts/slideLayout3.xml"/><Relationship Id="rId1" Type="http://schemas.openxmlformats.org/officeDocument/2006/relationships/vmlDrawing" Target="../drawings/vmlDrawing1.vml"/><Relationship Id="rId6" Type="http://schemas.openxmlformats.org/officeDocument/2006/relationships/image" Target="../media/image6.wmf"/><Relationship Id="rId11" Type="http://schemas.openxmlformats.org/officeDocument/2006/relationships/oleObject" Target="../embeddings/oleObject5.bin"/><Relationship Id="rId5" Type="http://schemas.openxmlformats.org/officeDocument/2006/relationships/oleObject" Target="../embeddings/oleObject2.bin"/><Relationship Id="rId10" Type="http://schemas.openxmlformats.org/officeDocument/2006/relationships/image" Target="../media/image8.wmf"/><Relationship Id="rId4" Type="http://schemas.openxmlformats.org/officeDocument/2006/relationships/image" Target="../media/image5.wmf"/><Relationship Id="rId9" Type="http://schemas.openxmlformats.org/officeDocument/2006/relationships/oleObject" Target="../embeddings/oleObject4.bin"/></Relationships>
</file>

<file path=ppt/slides/_rels/slide13.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3.xml"/><Relationship Id="rId1" Type="http://schemas.openxmlformats.org/officeDocument/2006/relationships/vmlDrawing" Target="../drawings/vmlDrawing2.vml"/><Relationship Id="rId4" Type="http://schemas.openxmlformats.org/officeDocument/2006/relationships/image" Target="../media/image10.wm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20.xml"/><Relationship Id="rId1" Type="http://schemas.openxmlformats.org/officeDocument/2006/relationships/vmlDrawing" Target="../drawings/vmlDrawing3.vml"/><Relationship Id="rId6" Type="http://schemas.openxmlformats.org/officeDocument/2006/relationships/image" Target="../media/image47.wmf"/><Relationship Id="rId5" Type="http://schemas.openxmlformats.org/officeDocument/2006/relationships/oleObject" Target="../embeddings/oleObject8.bin"/><Relationship Id="rId4" Type="http://schemas.openxmlformats.org/officeDocument/2006/relationships/image" Target="../media/image46.wm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2" Type="http://schemas.openxmlformats.org/officeDocument/2006/relationships/image" Target="../media/image51.jp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52.jp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53.jp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54.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2" Type="http://schemas.openxmlformats.org/officeDocument/2006/relationships/image" Target="../media/image55.jp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56.jp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57.jp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58.jp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59.jp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60.jp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61.jp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62.jp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63.jp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64.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215423"/>
            <a:ext cx="8363663" cy="942817"/>
          </a:xfrm>
        </p:spPr>
        <p:txBody>
          <a:bodyPr anchor="ctr"/>
          <a:lstStyle/>
          <a:p>
            <a:r>
              <a:rPr lang="en-US" dirty="0" smtClean="0"/>
              <a:t>C++ How to Program: Introducing the New C++14 Standard</a:t>
            </a:r>
            <a:endParaRPr lang="en-US" dirty="0"/>
          </a:p>
        </p:txBody>
      </p:sp>
      <p:sp>
        <p:nvSpPr>
          <p:cNvPr id="3" name="Text Placeholder 2"/>
          <p:cNvSpPr>
            <a:spLocks noGrp="1"/>
          </p:cNvSpPr>
          <p:nvPr>
            <p:ph type="body" idx="1"/>
          </p:nvPr>
        </p:nvSpPr>
        <p:spPr>
          <a:xfrm>
            <a:off x="457200" y="1249680"/>
            <a:ext cx="8302702" cy="351972"/>
          </a:xfrm>
        </p:spPr>
        <p:txBody>
          <a:bodyPr/>
          <a:lstStyle/>
          <a:p>
            <a:r>
              <a:rPr lang="en-IN" dirty="0" smtClean="0">
                <a:latin typeface="+mn-lt"/>
              </a:rPr>
              <a:t>Tenth </a:t>
            </a:r>
            <a:r>
              <a:rPr lang="en-IN" dirty="0">
                <a:latin typeface="+mn-lt"/>
              </a:rPr>
              <a:t>Edition</a:t>
            </a:r>
          </a:p>
        </p:txBody>
      </p:sp>
      <p:sp>
        <p:nvSpPr>
          <p:cNvPr id="4" name="Text Placeholder 3"/>
          <p:cNvSpPr>
            <a:spLocks noGrp="1"/>
          </p:cNvSpPr>
          <p:nvPr>
            <p:ph type="body" idx="2"/>
          </p:nvPr>
        </p:nvSpPr>
        <p:spPr>
          <a:xfrm>
            <a:off x="4876800" y="2285999"/>
            <a:ext cx="3657600" cy="739083"/>
          </a:xfrm>
        </p:spPr>
        <p:txBody>
          <a:bodyPr/>
          <a:lstStyle/>
          <a:p>
            <a:pPr lvl="0" algn="ctr"/>
            <a:r>
              <a:rPr lang="en-US" b="1" dirty="0" smtClean="0">
                <a:latin typeface="+mn-lt"/>
              </a:rPr>
              <a:t>Chapter </a:t>
            </a:r>
            <a:r>
              <a:rPr lang="en-US" b="1" dirty="0">
                <a:latin typeface="+mn-lt"/>
              </a:rPr>
              <a:t>7</a:t>
            </a:r>
          </a:p>
        </p:txBody>
      </p:sp>
      <p:sp>
        <p:nvSpPr>
          <p:cNvPr id="5" name="Text Placeholder 4"/>
          <p:cNvSpPr>
            <a:spLocks noGrp="1"/>
          </p:cNvSpPr>
          <p:nvPr>
            <p:ph type="body" idx="3"/>
          </p:nvPr>
        </p:nvSpPr>
        <p:spPr>
          <a:xfrm>
            <a:off x="4876800" y="3114461"/>
            <a:ext cx="3657600" cy="1235866"/>
          </a:xfrm>
        </p:spPr>
        <p:txBody>
          <a:bodyPr/>
          <a:lstStyle/>
          <a:p>
            <a:pPr algn="ctr"/>
            <a:r>
              <a:rPr lang="en-IN" dirty="0">
                <a:solidFill>
                  <a:schemeClr val="tx1"/>
                </a:solidFill>
                <a:latin typeface="+mn-lt"/>
                <a:cs typeface="Arial" panose="020B0604020202020204" pitchFamily="34" charset="0"/>
              </a:rPr>
              <a:t>Class Templates </a:t>
            </a:r>
            <a:r>
              <a:rPr lang="en-IN" dirty="0">
                <a:solidFill>
                  <a:schemeClr val="tx1"/>
                </a:solidFill>
                <a:latin typeface="Consolas" panose="020B0609020204030204" pitchFamily="49" charset="0"/>
                <a:cs typeface="Arial" panose="020B0604020202020204" pitchFamily="34" charset="0"/>
              </a:rPr>
              <a:t>Array</a:t>
            </a:r>
            <a:r>
              <a:rPr lang="en-IN" dirty="0">
                <a:solidFill>
                  <a:schemeClr val="tx1"/>
                </a:solidFill>
                <a:latin typeface="+mn-lt"/>
                <a:cs typeface="Arial" panose="020B0604020202020204" pitchFamily="34" charset="0"/>
              </a:rPr>
              <a:t> and </a:t>
            </a:r>
            <a:r>
              <a:rPr lang="en-IN" dirty="0">
                <a:solidFill>
                  <a:schemeClr val="tx1"/>
                </a:solidFill>
                <a:latin typeface="Consolas" panose="020B0609020204030204" pitchFamily="49" charset="0"/>
                <a:cs typeface="Arial" panose="020B0604020202020204" pitchFamily="34" charset="0"/>
              </a:rPr>
              <a:t>Vector;</a:t>
            </a:r>
            <a:r>
              <a:rPr lang="en-IN" dirty="0">
                <a:solidFill>
                  <a:schemeClr val="tx1"/>
                </a:solidFill>
                <a:latin typeface="+mn-lt"/>
                <a:cs typeface="Arial" panose="020B0604020202020204" pitchFamily="34" charset="0"/>
              </a:rPr>
              <a:t> Catching Exceptions</a:t>
            </a:r>
            <a:endParaRPr lang="en-US" dirty="0">
              <a:solidFill>
                <a:schemeClr val="tx1"/>
              </a:solidFill>
              <a:latin typeface="+mn-lt"/>
              <a:cs typeface="Arial" panose="020B0604020202020204" pitchFamily="34" charset="0"/>
            </a:endParaRPr>
          </a:p>
        </p:txBody>
      </p:sp>
      <p:pic>
        <p:nvPicPr>
          <p:cNvPr id="7" name="Picture 6" descr="Front Cover: C++ How to Program: Introducing the New C++14 Standard Tenth Edition by Paul Deitel and Harvey Deitel."/>
          <p:cNvPicPr>
            <a:picLocks noChangeAspect="1"/>
          </p:cNvPicPr>
          <p:nvPr/>
        </p:nvPicPr>
        <p:blipFill rotWithShape="1">
          <a:blip r:embed="rId3">
            <a:extLst>
              <a:ext uri="{28A0092B-C50C-407E-A947-70E740481C1C}">
                <a14:useLocalDpi xmlns:a14="http://schemas.microsoft.com/office/drawing/2010/main" val="0"/>
              </a:ext>
            </a:extLst>
          </a:blip>
          <a:srcRect t="2214" r="655"/>
          <a:stretch/>
        </p:blipFill>
        <p:spPr>
          <a:xfrm>
            <a:off x="661061" y="1887794"/>
            <a:ext cx="3379997" cy="4415452"/>
          </a:xfrm>
          <a:prstGeom prst="rect">
            <a:avLst/>
          </a:prstGeom>
          <a:ln w="9525">
            <a:solidFill>
              <a:schemeClr val="tx1"/>
            </a:solidFill>
          </a:ln>
        </p:spPr>
      </p:pic>
      <p:sp>
        <p:nvSpPr>
          <p:cNvPr id="10" name="Text Placeholder 5"/>
          <p:cNvSpPr>
            <a:spLocks noGrp="1"/>
          </p:cNvSpPr>
          <p:nvPr>
            <p:ph type="body" idx="13"/>
          </p:nvPr>
        </p:nvSpPr>
        <p:spPr>
          <a:xfrm>
            <a:off x="2654708" y="6449931"/>
            <a:ext cx="6105194" cy="245837"/>
          </a:xfrm>
        </p:spPr>
        <p:txBody>
          <a:bodyPr anchor="ctr"/>
          <a:lstStyle/>
          <a:p>
            <a:pPr algn="r"/>
            <a:r>
              <a:rPr lang="en-US" altLang="en-US" sz="1200" dirty="0">
                <a:solidFill>
                  <a:schemeClr val="tx1"/>
                </a:solidFill>
                <a:latin typeface="Verdana"/>
                <a:ea typeface="Verdana" panose="020B0604030504040204" pitchFamily="34" charset="0"/>
                <a:cs typeface="Verdana" panose="020B0604030504040204" pitchFamily="34" charset="0"/>
              </a:rPr>
              <a:t>Copyright © </a:t>
            </a:r>
            <a:r>
              <a:rPr lang="en-US" altLang="en-US" sz="1200" dirty="0" smtClean="0">
                <a:solidFill>
                  <a:schemeClr val="tx1"/>
                </a:solidFill>
                <a:latin typeface="Verdana"/>
                <a:ea typeface="Verdana" panose="020B0604030504040204" pitchFamily="34" charset="0"/>
                <a:cs typeface="Verdana" panose="020B0604030504040204" pitchFamily="34" charset="0"/>
              </a:rPr>
              <a:t>2017, 2014, 2012 </a:t>
            </a:r>
            <a:r>
              <a:rPr lang="en-US" altLang="en-US" sz="1200" dirty="0">
                <a:solidFill>
                  <a:schemeClr val="tx1"/>
                </a:solidFill>
                <a:latin typeface="Verdana"/>
                <a:ea typeface="Verdana" panose="020B0604030504040204" pitchFamily="34" charset="0"/>
                <a:cs typeface="Verdana" panose="020B0604030504040204" pitchFamily="34" charset="0"/>
              </a:rPr>
              <a:t>Pearson Education, Inc. All Rights </a:t>
            </a:r>
            <a:r>
              <a:rPr lang="en-US" altLang="en-US" sz="1200" dirty="0" smtClean="0">
                <a:solidFill>
                  <a:schemeClr val="tx1"/>
                </a:solidFill>
                <a:latin typeface="Verdana"/>
                <a:ea typeface="Verdana" panose="020B0604030504040204" pitchFamily="34" charset="0"/>
                <a:cs typeface="Verdana" panose="020B0604030504040204" pitchFamily="34" charset="0"/>
              </a:rPr>
              <a:t>Reserved</a:t>
            </a:r>
            <a:endParaRPr lang="en-US" altLang="en-US" sz="1200" dirty="0">
              <a:solidFill>
                <a:schemeClr val="tx1"/>
              </a:solidFill>
              <a:latin typeface="Verdana"/>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414041591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066799"/>
          </a:xfrm>
        </p:spPr>
        <p:txBody>
          <a:bodyPr anchor="b"/>
          <a:lstStyle/>
          <a:p>
            <a:r>
              <a:rPr lang="en-IN" dirty="0" smtClean="0"/>
              <a:t>Figure 7.1 </a:t>
            </a:r>
            <a:r>
              <a:rPr lang="en-IN" dirty="0" smtClean="0">
                <a:latin typeface="Consolas" panose="020B0609020204030204" pitchFamily="49" charset="0"/>
              </a:rPr>
              <a:t>Array</a:t>
            </a:r>
            <a:r>
              <a:rPr lang="en-IN" dirty="0" smtClean="0"/>
              <a:t> </a:t>
            </a:r>
            <a:r>
              <a:rPr lang="en-IN" dirty="0"/>
              <a:t>of 12 </a:t>
            </a:r>
            <a:r>
              <a:rPr lang="en-IN" dirty="0" smtClean="0"/>
              <a:t>Elements</a:t>
            </a:r>
            <a:endParaRPr lang="en-IN" dirty="0"/>
          </a:p>
        </p:txBody>
      </p:sp>
      <p:pic>
        <p:nvPicPr>
          <p:cNvPr id="4" name="Picture 3" descr="An eleven element array, named c contains the following elements and values: c left bracket 0 right bracket, negative 45. c left bracket 1 right bracket, 6. c left bracket 2 right bracket, 0. c left bracket 3 right bracket, 72. c left bracket 4 right bracket, 1543. c left bracket 5 right bracket, negative 89. c left bracket 6 right bracket, 0. c left bracket 7 right bracket, 62. c left bracket 8 right bracket, negative 3. c left bracket 9 right bracket, 1. c left bracket 10 right bracket, 6453. c left bracket 11 right bracket, 78. Integers inside the braces denotes the position number of the element within the array."/>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7395" y="1903204"/>
            <a:ext cx="7089211" cy="3651677"/>
          </a:xfrm>
          <a:prstGeom prst="rect">
            <a:avLst/>
          </a:prstGeom>
        </p:spPr>
      </p:pic>
    </p:spTree>
    <p:extLst>
      <p:ext uri="{BB962C8B-B14F-4D97-AF65-F5344CB8AC3E}">
        <p14:creationId xmlns:p14="http://schemas.microsoft.com/office/powerpoint/2010/main" val="41453855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7.10 Introduction </a:t>
            </a:r>
            <a:r>
              <a:rPr lang="en-IN" dirty="0"/>
              <a:t>to </a:t>
            </a:r>
            <a:r>
              <a:rPr lang="en-IN" dirty="0" smtClean="0"/>
              <a:t>C++ </a:t>
            </a:r>
            <a:r>
              <a:rPr lang="en-IN" dirty="0"/>
              <a:t>Standard Library Class Template Vector </a:t>
            </a:r>
            <a:r>
              <a:rPr lang="en-IN" sz="2000" b="0" dirty="0" smtClean="0"/>
              <a:t>(1 </a:t>
            </a:r>
            <a:r>
              <a:rPr lang="en-IN" sz="2000" b="0" dirty="0"/>
              <a:t>of 8)</a:t>
            </a:r>
          </a:p>
        </p:txBody>
      </p:sp>
      <p:sp>
        <p:nvSpPr>
          <p:cNvPr id="3" name="Text Placeholder 2"/>
          <p:cNvSpPr>
            <a:spLocks noGrp="1"/>
          </p:cNvSpPr>
          <p:nvPr>
            <p:ph type="body" idx="1"/>
          </p:nvPr>
        </p:nvSpPr>
        <p:spPr/>
        <p:txBody>
          <a:bodyPr/>
          <a:lstStyle/>
          <a:p>
            <a:pPr eaLnBrk="1" hangingPunct="1"/>
            <a:r>
              <a:rPr lang="en-US" altLang="en-US" sz="2400" dirty="0" smtClean="0">
                <a:solidFill>
                  <a:srgbClr val="000000"/>
                </a:solidFill>
                <a:latin typeface="+mn-lt"/>
              </a:rPr>
              <a:t>C++ </a:t>
            </a:r>
            <a:r>
              <a:rPr lang="en-US" altLang="en-US" sz="2400" dirty="0">
                <a:solidFill>
                  <a:srgbClr val="000000"/>
                </a:solidFill>
                <a:latin typeface="+mn-lt"/>
              </a:rPr>
              <a:t>Standard Library class template </a:t>
            </a:r>
            <a:r>
              <a:rPr lang="en-US" altLang="en-US" sz="2400" dirty="0">
                <a:solidFill>
                  <a:srgbClr val="000000"/>
                </a:solidFill>
                <a:latin typeface="Consolas" panose="020B0609020204030204" pitchFamily="49" charset="0"/>
              </a:rPr>
              <a:t>vector</a:t>
            </a:r>
            <a:r>
              <a:rPr lang="en-US" altLang="en-US" sz="2400" dirty="0">
                <a:solidFill>
                  <a:srgbClr val="000000"/>
                </a:solidFill>
                <a:latin typeface="+mn-lt"/>
              </a:rPr>
              <a:t> is similar to class template </a:t>
            </a:r>
            <a:r>
              <a:rPr lang="en-US" altLang="en-US" sz="2400" dirty="0">
                <a:solidFill>
                  <a:srgbClr val="000000"/>
                </a:solidFill>
                <a:latin typeface="Consolas" panose="020B0609020204030204" pitchFamily="49" charset="0"/>
              </a:rPr>
              <a:t>array</a:t>
            </a:r>
            <a:r>
              <a:rPr lang="en-US" altLang="en-US" sz="2400" dirty="0">
                <a:solidFill>
                  <a:srgbClr val="000000"/>
                </a:solidFill>
                <a:latin typeface="+mn-lt"/>
              </a:rPr>
              <a:t>, but also supports dynamic resizing</a:t>
            </a:r>
            <a:r>
              <a:rPr lang="en-US" altLang="en-US" sz="2400" dirty="0" smtClean="0">
                <a:solidFill>
                  <a:srgbClr val="000000"/>
                </a:solidFill>
                <a:latin typeface="+mn-lt"/>
              </a:rPr>
              <a:t>.</a:t>
            </a:r>
            <a:endParaRPr lang="en-US" altLang="en-US" sz="2400" dirty="0">
              <a:solidFill>
                <a:srgbClr val="000000"/>
              </a:solidFill>
              <a:latin typeface="+mn-lt"/>
            </a:endParaRPr>
          </a:p>
          <a:p>
            <a:pPr eaLnBrk="1" hangingPunct="1"/>
            <a:r>
              <a:rPr lang="en-US" altLang="en-US" sz="2400" dirty="0">
                <a:solidFill>
                  <a:srgbClr val="000000"/>
                </a:solidFill>
                <a:latin typeface="+mn-lt"/>
              </a:rPr>
              <a:t>Except for the features that modify a </a:t>
            </a:r>
            <a:r>
              <a:rPr lang="en-US" altLang="en-US" sz="2400" dirty="0">
                <a:solidFill>
                  <a:srgbClr val="000000"/>
                </a:solidFill>
                <a:latin typeface="Consolas" panose="020B0609020204030204" pitchFamily="49" charset="0"/>
              </a:rPr>
              <a:t>vector</a:t>
            </a:r>
            <a:r>
              <a:rPr lang="en-US" altLang="en-US" sz="2400" dirty="0">
                <a:solidFill>
                  <a:srgbClr val="000000"/>
                </a:solidFill>
                <a:latin typeface="+mn-lt"/>
              </a:rPr>
              <a:t>, the other features shown in </a:t>
            </a:r>
            <a:r>
              <a:rPr lang="en-US" altLang="en-US" sz="2400" dirty="0" smtClean="0">
                <a:solidFill>
                  <a:srgbClr val="000000"/>
                </a:solidFill>
                <a:latin typeface="+mn-lt"/>
              </a:rPr>
              <a:t>Figure </a:t>
            </a:r>
            <a:r>
              <a:rPr lang="en-US" altLang="en-US" sz="2400" dirty="0">
                <a:solidFill>
                  <a:srgbClr val="000000"/>
                </a:solidFill>
                <a:latin typeface="+mn-lt"/>
              </a:rPr>
              <a:t>7.21 also work for </a:t>
            </a:r>
            <a:r>
              <a:rPr lang="en-US" altLang="en-US" sz="2400" dirty="0">
                <a:solidFill>
                  <a:srgbClr val="000000"/>
                </a:solidFill>
                <a:latin typeface="Consolas" panose="020B0609020204030204" pitchFamily="49" charset="0"/>
              </a:rPr>
              <a:t>arrays</a:t>
            </a:r>
            <a:r>
              <a:rPr lang="en-US" altLang="en-US" sz="2400" dirty="0" smtClean="0">
                <a:solidFill>
                  <a:srgbClr val="000000"/>
                </a:solidFill>
                <a:latin typeface="+mn-lt"/>
              </a:rPr>
              <a:t>.</a:t>
            </a:r>
            <a:endParaRPr lang="en-US" altLang="en-US" sz="2400" dirty="0">
              <a:solidFill>
                <a:srgbClr val="000000"/>
              </a:solidFill>
              <a:latin typeface="+mn-lt"/>
            </a:endParaRPr>
          </a:p>
          <a:p>
            <a:pPr eaLnBrk="1" hangingPunct="1"/>
            <a:r>
              <a:rPr lang="en-US" altLang="en-US" sz="2400" dirty="0">
                <a:solidFill>
                  <a:srgbClr val="000000"/>
                </a:solidFill>
                <a:latin typeface="+mn-lt"/>
              </a:rPr>
              <a:t>Standard class template </a:t>
            </a:r>
            <a:r>
              <a:rPr lang="en-US" altLang="en-US" sz="2400" dirty="0">
                <a:solidFill>
                  <a:srgbClr val="000000"/>
                </a:solidFill>
                <a:latin typeface="Consolas" panose="020B0609020204030204" pitchFamily="49" charset="0"/>
              </a:rPr>
              <a:t>vector</a:t>
            </a:r>
            <a:r>
              <a:rPr lang="en-US" altLang="en-US" sz="2400" dirty="0">
                <a:solidFill>
                  <a:srgbClr val="000000"/>
                </a:solidFill>
                <a:latin typeface="+mn-lt"/>
              </a:rPr>
              <a:t> is defined in header &lt;</a:t>
            </a:r>
            <a:r>
              <a:rPr lang="en-US" altLang="en-US" sz="2400" dirty="0">
                <a:solidFill>
                  <a:srgbClr val="000000"/>
                </a:solidFill>
                <a:latin typeface="Consolas" panose="020B0609020204030204" pitchFamily="49" charset="0"/>
              </a:rPr>
              <a:t>vector</a:t>
            </a:r>
            <a:r>
              <a:rPr lang="en-US" altLang="en-US" sz="2400" dirty="0">
                <a:solidFill>
                  <a:srgbClr val="000000"/>
                </a:solidFill>
                <a:latin typeface="+mn-lt"/>
              </a:rPr>
              <a:t>&gt; (line 5) and belongs to namespace </a:t>
            </a:r>
            <a:r>
              <a:rPr lang="en-US" altLang="en-US" sz="2400" dirty="0">
                <a:solidFill>
                  <a:srgbClr val="000000"/>
                </a:solidFill>
                <a:latin typeface="Consolas" panose="020B0609020204030204" pitchFamily="49" charset="0"/>
              </a:rPr>
              <a:t>std</a:t>
            </a:r>
            <a:r>
              <a:rPr lang="en-US" altLang="en-US" sz="2400" dirty="0" smtClean="0">
                <a:solidFill>
                  <a:srgbClr val="000000"/>
                </a:solidFill>
                <a:latin typeface="+mn-lt"/>
              </a:rPr>
              <a:t>.</a:t>
            </a:r>
            <a:endParaRPr lang="en-US" altLang="en-US" sz="2400" dirty="0">
              <a:solidFill>
                <a:srgbClr val="000000"/>
              </a:solidFill>
              <a:latin typeface="+mn-lt"/>
            </a:endParaRPr>
          </a:p>
        </p:txBody>
      </p:sp>
    </p:spTree>
    <p:extLst>
      <p:ext uri="{BB962C8B-B14F-4D97-AF65-F5344CB8AC3E}">
        <p14:creationId xmlns:p14="http://schemas.microsoft.com/office/powerpoint/2010/main" val="343331487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IN" dirty="0" smtClean="0"/>
              <a:t>Figure 7.21 Demonstrating C++ </a:t>
            </a:r>
            <a:r>
              <a:rPr lang="en-IN" dirty="0"/>
              <a:t>Standard Library Class Template </a:t>
            </a:r>
            <a:r>
              <a:rPr lang="en-IN" dirty="0" smtClean="0"/>
              <a:t>Vector </a:t>
            </a:r>
            <a:r>
              <a:rPr lang="en-IN" sz="2000" b="0" dirty="0" smtClean="0"/>
              <a:t>(1 of 7)</a:t>
            </a:r>
            <a:endParaRPr lang="en-IN" sz="2000" b="0" dirty="0"/>
          </a:p>
        </p:txBody>
      </p:sp>
      <p:pic>
        <p:nvPicPr>
          <p:cNvPr id="4" name="Picture 3" descr="Computer code and output. The code has 108 lines. The lines read as follows. Line 1. forward slash forward slash F i g period 7 period 21 colon f i g 07 underscore 21 period c p p. Line 2. forward slash forward slash Demonstrating C plus plus Standard Library class template vector period. Line 3. hash include left angle bracket i o stream right angle bracket. Line 4. hash include left angle bracket i o m a n i p right angle bracket. Line 5. hash include left angle bracket vector right angle bracket. Line 6. hash include left angle bracket s t d except right angle bracket. Lines 5 and 6 are highlighted. Line 7. using namespace s t d semicolon. Line 8. Blank. Line 9. void output Vector left parenthesis c o n s t vector left angle bracket i n t right angle bracket ampersand right parenthesis semicolon forward slash forward slash display the vector. The words, c o n s t vector left angle bracket i n t right angle bracket ampersand are highlighted. Line 10. void input Vector left parenthesis vector left angle bracket i n t right angle bracket ampersand right parenthesis semicolon forward slash forward slash input values into the vector. The words, Vector left parenthesis vector left angle bracket i n t right angle bracket ampersand are highlighted. Line 11. Blank. Line 12. i n t main left parenthesis right parenthesis left brace. Line 13, indented once. vector left angle bracket i n t right angle bracket integers 1 left parenthesis 7 right parenthesis semicolon forward slash forward slash 7 hyphen element vector left angle bracket i n t right angle bracket. Line 14, indented once. vector left angle bracket i n t right angle bracket integers 2 left parenthesis 10 right parenthesis semicolon forward slash forward slash 10 hyphen element vector left angle bracket i n t right angle bracket. Lines 13 and 14 are highlighted. Line 15. Blank. Line 16, indented once. forward slash forward slash print integers 1 size and contents. Line 17, indented once. c out left angle bracket left angle bracket double quote Size of vector integers 1 is double quote left angle bracket left angle bracket. Line 18, indented twice. left angle bracket left angle bracket double quote back slash n vector after initialization colon double quote semicolon. Line 19, indented once. output Vector left parenthesis integers 1 right parenthesis semicolon. Line 20. Blank. Line 21, indented once. forward slash forward slash print integers 2 size and contents. Line 22, indented once. c out left angle bracket left angle bracket double quote back slash n Size of vector integers2 is double quote left angle bracket left angle bracket. Line 23, indented twice. left angle bracket left angle bracket double quote back slash n vector after initialization colon double quote semicolon. Line 24, indented once. output Vector left parenthesis integers 2 right parenthesis semicolon."/>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4670" y="1607244"/>
            <a:ext cx="7046782" cy="4618094"/>
          </a:xfrm>
          <a:prstGeom prst="rect">
            <a:avLst/>
          </a:prstGeom>
        </p:spPr>
      </p:pic>
    </p:spTree>
    <p:extLst>
      <p:ext uri="{BB962C8B-B14F-4D97-AF65-F5344CB8AC3E}">
        <p14:creationId xmlns:p14="http://schemas.microsoft.com/office/powerpoint/2010/main" val="139042720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IN" dirty="0"/>
              <a:t>Figure 7.21 Demonstrating </a:t>
            </a:r>
            <a:r>
              <a:rPr lang="en-IN" dirty="0" smtClean="0"/>
              <a:t>C++ </a:t>
            </a:r>
            <a:r>
              <a:rPr lang="en-IN" dirty="0"/>
              <a:t>Standard Library Class Template Vector </a:t>
            </a:r>
            <a:r>
              <a:rPr lang="en-IN" sz="2000" b="0" dirty="0" smtClean="0"/>
              <a:t>(2 </a:t>
            </a:r>
            <a:r>
              <a:rPr lang="en-IN" sz="2000" b="0" dirty="0"/>
              <a:t>of 7)</a:t>
            </a:r>
            <a:endParaRPr lang="en-IN" dirty="0"/>
          </a:p>
        </p:txBody>
      </p:sp>
      <p:pic>
        <p:nvPicPr>
          <p:cNvPr id="4" name="Picture 3" descr="The code continues. Line 25. Blank. Line 26, indented once. forward slash forward slash input and print integers 1 and integers 2. Line 27, indented once. c out left angle bracket left angle bracket double quote back slash n Enter 17 integers colon double quote left angle bracket left angle bracket end l semicolon. Line 28, indented once. input Vector left parenthesis integers 1 right parenthesis semicolon. Line 29, indented once. input Vector left parenthesis integers 2 right parenthesis semicolon. Line 30. Blank. Line 31, indented once. c out left angle bracket left angle bracket double quote back slash n After input comma the vectors contain colon back slash n double quote. Line 32, indented twice. left angle bracket left angle bracket double quote integers 1 colon double quote semicolon. Line 33, indented once. output Vector left parenthesis integers 1 right parenthesis semicolon. Line 34, indented once. c out left angle bracket left angle bracket double quote integers 2 colon double quote semicolon. Line 35, indented once. output Vector left parenthesis integers 2 right parenthesis semicolon. Line 36. Blank. Line 37, indented once. forward slash forward slash use inequality left parenthesis exclamation point equals right parenthesis operator with vector objects. Line 38, indented once. c out left angle bracket left angle bracket double quote back slash n Evaluating colon integers 1 exclamation point equals integers 2 double quote left angle bracket left angle bracket end l semicolon. Line 39. Blank. Line 40, indented once. if left parenthesis integers1 exclamation point equals integers 2 right parenthesis left brace. Line 41, indented twice. c out left angle bracket left angle bracket double quote integers 1 and integers 2 are not equal double quote left angle bracket left angle bracket end l semicolon. Line 42, indented once. right brace. Line 43. Blank."/>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8519" y="1953662"/>
            <a:ext cx="7706962" cy="4017041"/>
          </a:xfrm>
          <a:prstGeom prst="rect">
            <a:avLst/>
          </a:prstGeom>
        </p:spPr>
      </p:pic>
    </p:spTree>
    <p:extLst>
      <p:ext uri="{BB962C8B-B14F-4D97-AF65-F5344CB8AC3E}">
        <p14:creationId xmlns:p14="http://schemas.microsoft.com/office/powerpoint/2010/main" val="178924015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IN" dirty="0"/>
              <a:t>Figure 7.21 Demonstrating </a:t>
            </a:r>
            <a:r>
              <a:rPr lang="en-IN" dirty="0" smtClean="0"/>
              <a:t>C++ </a:t>
            </a:r>
            <a:r>
              <a:rPr lang="en-IN" dirty="0"/>
              <a:t>Standard Library Class Template Vector </a:t>
            </a:r>
            <a:r>
              <a:rPr lang="en-IN" sz="2000" b="0" dirty="0" smtClean="0"/>
              <a:t>(3 </a:t>
            </a:r>
            <a:r>
              <a:rPr lang="en-IN" sz="2000" b="0" dirty="0"/>
              <a:t>of 7)</a:t>
            </a:r>
            <a:endParaRPr lang="en-IN" dirty="0"/>
          </a:p>
        </p:txBody>
      </p:sp>
      <p:pic>
        <p:nvPicPr>
          <p:cNvPr id="4" name="Picture 3" descr="The code continues. Line 44, indented once. forward slash forward slash create vector integers 3 using integers 1 as an. Line 45, indented once. forward slash forward slash initializer semicolon print size and contents. Line 46, indented once. vector left angle bracket i n t right angle bracket integers 3 left brace integers 1 right brace semicolon forward slash forward slash copy constructor. This line is highlighted. Line 47. Blank. Line 48, indented once. c out left angle bracket left angle bracket double quote back slash n Size of vector integers 3 is double quote left angle bracket left angle bracket. Line 49, indented twice. left angle bracket left angle bracket double quote back slash n vector after initialization colon double quote semicolon. Line 50, indented once. output Vector left parenthesis integers 3 right parenthesis semicolon. Line 51. Blank. Line 52, indented once. forward slash forward slash use overloaded assignment left parenthesis equals right parenthesis operator. Line 53, indented once. c out left angle bracket left angle bracket double quote back slash n Assigning integers 2 to integers 1 colon double quote left angle bracket left angle bracket end l semicolon. Line 54, indented once. integers 1 equals integers 2 semicolon forward slash forward slash assign integers 2 to integers 1. Lines 52 to 54 are highlighted. Line 55. Blank. Line 56, indented once. c out left angle bracket left angle bracket double quote integers 1 colon double quote semicolon. Line 57, indented once. output Vector left parenthesis integers 1 right parenthesis semicolon. Line 58, indented once. c out left angle bracket left angle bracket double quote integers 2 colon double quote semicolon. Line 59, indented once. output Vector left parenthesis integers 2 right parenthesis semicolon. Line 60. Blank. Line 61, indented once. forward slash forward slash use equality left parenthesis equals equals right parenthesis operator with vector objects. Line 62, indented once. c out left angle bracket left angle bracket double quote back slash n Evaluating colon integers1 equals equals integers 2 double quote left angle bracket left angle bracket end l semicolon. Line 63. Blank. Line 64, indented once. if left parenthesis integers 1 equals equals integers 2 right parenthesis left brace. The words, integers1 equals equals integers 2 are highlighted. Line 65, indented twice. c out left angle bracket left angle bracket double quote integers 1 and integers 2 are equal double quote left angle bracket left angle bracket end l semicolon. Line 66, indented once. right brace. Line 67. Blank."/>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8609" y="1743943"/>
            <a:ext cx="7046782" cy="4450598"/>
          </a:xfrm>
          <a:prstGeom prst="rect">
            <a:avLst/>
          </a:prstGeom>
        </p:spPr>
      </p:pic>
    </p:spTree>
    <p:extLst>
      <p:ext uri="{BB962C8B-B14F-4D97-AF65-F5344CB8AC3E}">
        <p14:creationId xmlns:p14="http://schemas.microsoft.com/office/powerpoint/2010/main" val="28285095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IN" dirty="0"/>
              <a:t>Figure 7.21 Demonstrating </a:t>
            </a:r>
            <a:r>
              <a:rPr lang="en-IN" dirty="0" smtClean="0"/>
              <a:t>C++ </a:t>
            </a:r>
            <a:r>
              <a:rPr lang="en-IN" dirty="0"/>
              <a:t>Standard Library Class Template Vector </a:t>
            </a:r>
            <a:r>
              <a:rPr lang="en-IN" sz="2000" b="0" dirty="0" smtClean="0"/>
              <a:t>(4 </a:t>
            </a:r>
            <a:r>
              <a:rPr lang="en-IN" sz="2000" b="0" dirty="0"/>
              <a:t>of 7)</a:t>
            </a:r>
            <a:endParaRPr lang="en-IN" dirty="0"/>
          </a:p>
        </p:txBody>
      </p:sp>
      <p:pic>
        <p:nvPicPr>
          <p:cNvPr id="4" name="Picture 3" descr="The code continues. Line 68, indented once. forward slash forward slash use square brackets to use the value at location 5 as an r value. Line 69, indented once. c out left angle bracket left angle bracket double quote back slash n integers 1 left bracket 5 right bracket is double quote left angle bracket left angle bracket integers 1 left bracket 5 right bracket semicolon. Line 70. Blank. Line 71, indented once. forward slash forward slash use square brackets to create l value. Line 72, indented once. c out left angle bracket left angle bracket double quote back slash n back slash n Assigning 1000 to integers1 left bracket 5 right bracket double quote left angle bracket left angle bracket end l semicolon. Line 73, indented once. integers 1 left bracket 5 right bracket equals 1000 semicolon. Line 74, indented once. c out left angle bracket left angle bracket double quote integers 1 colon double quote semicolon. Line 75, indented once. output Vector left parenthesis integers 1 right parenthesis semicolon. Line 76. Blank. Line 77, indented once. forward slash forward slash attempt to use out hyphen of hyphen range subscript. Line 78, indented once. try left brace. Line 79, indented twice. c out left angle bracket left angle bracket double quote back slash n Attempt to display integers 1 period at left parenthesis 15 right parenthesis double quote left angle bracket left angle bracket end l semicolon. Line 80, indented twice. c out left angle bracket left angle bracket integers 1 period at left parenthesis 15 right parenthesis left angle bracket left angle bracket end l semicolon forward slash forward slash ERROR colon out of range. Line 81, indented once. right brace. Line 82, indented once. catch left parenthesis out underscore of underscore range ampersand ex right parenthesis left brace. Line 83, indented twice. c e r r left angle bracket left angle bracket double quote An exception occurred colon double quote left angle bracket left angle bracket ex period what left parenthesis right parenthesis left angle bracket left angle bracket end l semicolon. Line 84, indented once. right brace. Lines 77 to 84 are highlighted. Line 85. Blank."/>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8893" y="1840263"/>
            <a:ext cx="7926215" cy="4012210"/>
          </a:xfrm>
          <a:prstGeom prst="rect">
            <a:avLst/>
          </a:prstGeom>
        </p:spPr>
      </p:pic>
    </p:spTree>
    <p:extLst>
      <p:ext uri="{BB962C8B-B14F-4D97-AF65-F5344CB8AC3E}">
        <p14:creationId xmlns:p14="http://schemas.microsoft.com/office/powerpoint/2010/main" val="31239086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IN" dirty="0"/>
              <a:t>Figure 7.21 Demonstrating </a:t>
            </a:r>
            <a:r>
              <a:rPr lang="en-IN" dirty="0" smtClean="0"/>
              <a:t>C++ </a:t>
            </a:r>
            <a:r>
              <a:rPr lang="en-IN" dirty="0"/>
              <a:t>Standard Library Class Template Vector </a:t>
            </a:r>
            <a:r>
              <a:rPr lang="en-IN" sz="2000" b="0" dirty="0" smtClean="0"/>
              <a:t>(5 </a:t>
            </a:r>
            <a:r>
              <a:rPr lang="en-IN" sz="2000" b="0" dirty="0"/>
              <a:t>of 7)</a:t>
            </a:r>
            <a:endParaRPr lang="en-IN" dirty="0"/>
          </a:p>
        </p:txBody>
      </p:sp>
      <p:pic>
        <p:nvPicPr>
          <p:cNvPr id="4" name="Picture 3" descr="The code continues. Line 86, indented once. forward slash forward slash changing the size of a vector. Line 87, indented once. c out left angle bracket left angle bracket double quote back slash n Current integers3 size is colon double quote left angle bracket left angle bracket integers 3 period size left parenthesis right parenthesis left angle bracket left angle bracket end l semicolon. Line 88, indented once. integers 3 period push underscore back left parenthesis 1000 right parenthesis semicolon forward slash forward slash add 1000 to the end of the vector. Line 89, indented once. c out left angle bracket left angle bracket double quote New integers 3 size is colon double quote left angle bracket left angle bracket integers 3 period size left parenthesis right parenthesis left angle bracket left angle bracket end l semicolon. Line 90, indented once. c out left angle bracket left angle bracket double quote integers 3 now contains colon double quote semicolon. Line 91, indented once. output Vector left parenthesis integers 3 right parenthesis semicolon. Line 92. right brace. Line 93. Blank. Line 94. forward slash forward slash output vector contents. Line 95. void output Vector left parenthesis c o n s t vector left angle bracket i n t right angle bracket ampersand items right parenthesis left brace. Line 96, indented once. for left parenthesis i n t item colon items right parenthesis left brace. Line 97, indented twice. c out left angle bracket left angle bracket item left angle bracket left angle bracket double quote double quote semicolon. Line 98, indented once. right brace. Line 99. Blank. Line 100, indented once. c out left angle bracket left angle bracket end l semicolon. Line 101. right brace. Line 102. Blank. Line 103. forward slash forward slash input vector contents. Line 104. void input Vector left parenthesis vector left angle bracket i n t right angle bracket ampersand items right parenthesis left brace. Line 105, indented once. 105 for left parenthesis i n t ampersand item colon items right parenthesis left brace. Line 106, indented twice. c in right angle bracket right angle bracket item semicolon. Line 107, indented once. right brace. Line 108. right brac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2891" y="1649431"/>
            <a:ext cx="7318218" cy="4551881"/>
          </a:xfrm>
          <a:prstGeom prst="rect">
            <a:avLst/>
          </a:prstGeom>
        </p:spPr>
      </p:pic>
    </p:spTree>
    <p:extLst>
      <p:ext uri="{BB962C8B-B14F-4D97-AF65-F5344CB8AC3E}">
        <p14:creationId xmlns:p14="http://schemas.microsoft.com/office/powerpoint/2010/main" val="289953958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IN" dirty="0"/>
              <a:t>Figure 7.21 Demonstrating </a:t>
            </a:r>
            <a:r>
              <a:rPr lang="en-IN" dirty="0" smtClean="0"/>
              <a:t>C++ </a:t>
            </a:r>
            <a:r>
              <a:rPr lang="en-IN" dirty="0"/>
              <a:t>Standard Library Class Template Vector </a:t>
            </a:r>
            <a:r>
              <a:rPr lang="en-IN" sz="2000" b="0" dirty="0" smtClean="0"/>
              <a:t>(6 </a:t>
            </a:r>
            <a:r>
              <a:rPr lang="en-IN" sz="2000" b="0" dirty="0"/>
              <a:t>of 7)</a:t>
            </a:r>
            <a:endParaRPr lang="en-IN" dirty="0"/>
          </a:p>
        </p:txBody>
      </p:sp>
      <p:pic>
        <p:nvPicPr>
          <p:cNvPr id="4" name="Picture 3" descr="The code output has 26 lines. The lines read as follows. Line 1. Size of vector integers 1 is 7. Line 2. vector after initialization colon 0 0 0 0 0 0 0. Line 3. Size of vector integers 2 is 10. Line 4. vector after initialization colon 0 0 0 0 0 0 0 0 0 0. Line 5. Enter 17 integers colon. Line 6. 1 2 3 4 5 6 7 8 9 10 11 12 13 14 15 16 17. Line 7. After input comma the vectors contain colon. Line 8. integers 1 colon 1 2 3 4 5 6 7. Line 9. integers 2 colon 8 9 10 11 12 13 14 15 16 17. Line 10. Evaluating colon integers 1 exclamation point equals integers 2. Line 11. integers 1 and integers2 are not equal. Line 12. Size of vector integers 3 is 7. Line 13. vector after initialization colon 1 2 3 4 5 6 7. Line 14. Assigning integers2 to integers 1 colon. Line 15. integers 1 colon 8 9 10 11 12 13 14 15 16 17. Line 16. integers 2 colon 8 9 10 11 12 13 14 15 16 1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1850" y="1670054"/>
            <a:ext cx="7480300" cy="4203700"/>
          </a:xfrm>
          <a:prstGeom prst="rect">
            <a:avLst/>
          </a:prstGeom>
        </p:spPr>
      </p:pic>
    </p:spTree>
    <p:extLst>
      <p:ext uri="{BB962C8B-B14F-4D97-AF65-F5344CB8AC3E}">
        <p14:creationId xmlns:p14="http://schemas.microsoft.com/office/powerpoint/2010/main" val="94583976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IN" dirty="0"/>
              <a:t>Figure 7.21 Demonstrating </a:t>
            </a:r>
            <a:r>
              <a:rPr lang="en-IN" dirty="0" smtClean="0"/>
              <a:t>C++ </a:t>
            </a:r>
            <a:r>
              <a:rPr lang="en-IN" dirty="0"/>
              <a:t>Standard Library Class Template Vector </a:t>
            </a:r>
            <a:r>
              <a:rPr lang="en-IN" sz="2000" b="0" dirty="0" smtClean="0"/>
              <a:t>(7 </a:t>
            </a:r>
            <a:r>
              <a:rPr lang="en-IN" sz="2000" b="0" dirty="0"/>
              <a:t>of 7)</a:t>
            </a:r>
            <a:endParaRPr lang="en-IN" dirty="0"/>
          </a:p>
        </p:txBody>
      </p:sp>
      <p:pic>
        <p:nvPicPr>
          <p:cNvPr id="4" name="Picture 3" descr="The output continues. Line 17. Evaluating colon integers 1 equals equals integers 2. Line 18. integers 1 and integers 2 are equal. Line 19. integers 1 left bracket 5 right bracket is 13. Line 20. Assigning 1000 to integers 1 left bracket 5 right bracket. Line 21. integers 1 colon 8 9 10 11 12 1000 14 15 16 17. Line 22. Attempt to display integers 1 period at left parenthesis 15 right parenthesis. Line 23. An exception occurred colon invalid vector left angle bracket T right angle bracket subscript. Line 24. Current integers 3 size is colon 7. Line 25. New integers 3 size is colon 8. Line 26. integers 3 now contains colon 1 2 3 4 5 6 7 100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8520" y="2368208"/>
            <a:ext cx="7706961" cy="2878661"/>
          </a:xfrm>
          <a:prstGeom prst="rect">
            <a:avLst/>
          </a:prstGeom>
        </p:spPr>
      </p:pic>
    </p:spTree>
    <p:extLst>
      <p:ext uri="{BB962C8B-B14F-4D97-AF65-F5344CB8AC3E}">
        <p14:creationId xmlns:p14="http://schemas.microsoft.com/office/powerpoint/2010/main" val="336464018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7.10 Introduction </a:t>
            </a:r>
            <a:r>
              <a:rPr lang="en-IN" dirty="0"/>
              <a:t>to </a:t>
            </a:r>
            <a:r>
              <a:rPr lang="en-IN" dirty="0" smtClean="0"/>
              <a:t>C++ </a:t>
            </a:r>
            <a:r>
              <a:rPr lang="en-IN" dirty="0"/>
              <a:t>Standard Library Class Template Vector </a:t>
            </a:r>
            <a:r>
              <a:rPr lang="en-IN" sz="2000" b="0" dirty="0" smtClean="0"/>
              <a:t>(2 </a:t>
            </a:r>
            <a:r>
              <a:rPr lang="en-IN" sz="2000" b="0" dirty="0"/>
              <a:t>of 8)</a:t>
            </a:r>
            <a:endParaRPr lang="en-IN" dirty="0"/>
          </a:p>
        </p:txBody>
      </p:sp>
      <p:sp>
        <p:nvSpPr>
          <p:cNvPr id="4" name="Text Placeholder 3"/>
          <p:cNvSpPr>
            <a:spLocks noGrp="1"/>
          </p:cNvSpPr>
          <p:nvPr>
            <p:ph type="body" idx="1"/>
          </p:nvPr>
        </p:nvSpPr>
        <p:spPr/>
        <p:txBody>
          <a:bodyPr/>
          <a:lstStyle/>
          <a:p>
            <a:pPr eaLnBrk="1" hangingPunct="1"/>
            <a:r>
              <a:rPr lang="en-US" altLang="en-US" sz="2400" dirty="0">
                <a:solidFill>
                  <a:srgbClr val="000000"/>
                </a:solidFill>
                <a:latin typeface="+mn-lt"/>
              </a:rPr>
              <a:t>By default, all the elements of a </a:t>
            </a:r>
            <a:r>
              <a:rPr lang="en-US" altLang="en-US" sz="2400" dirty="0">
                <a:solidFill>
                  <a:srgbClr val="000000"/>
                </a:solidFill>
                <a:latin typeface="Consolas" panose="020B0609020204030204" pitchFamily="49" charset="0"/>
              </a:rPr>
              <a:t>vector</a:t>
            </a:r>
            <a:r>
              <a:rPr lang="en-US" altLang="en-US" sz="2400" dirty="0">
                <a:solidFill>
                  <a:srgbClr val="000000"/>
                </a:solidFill>
                <a:latin typeface="+mn-lt"/>
              </a:rPr>
              <a:t> object are set to </a:t>
            </a:r>
            <a:r>
              <a:rPr lang="en-US" altLang="en-US" sz="2400" dirty="0">
                <a:solidFill>
                  <a:srgbClr val="000000"/>
                </a:solidFill>
                <a:latin typeface="Consolas" panose="020B0609020204030204" pitchFamily="49" charset="0"/>
              </a:rPr>
              <a:t>0</a:t>
            </a:r>
            <a:r>
              <a:rPr lang="en-US" altLang="en-US" sz="2400" dirty="0">
                <a:solidFill>
                  <a:srgbClr val="000000"/>
                </a:solidFill>
                <a:latin typeface="+mn-lt"/>
              </a:rPr>
              <a:t>.</a:t>
            </a:r>
          </a:p>
          <a:p>
            <a:pPr eaLnBrk="1" hangingPunct="1">
              <a:lnSpc>
                <a:spcPct val="90000"/>
              </a:lnSpc>
            </a:pPr>
            <a:r>
              <a:rPr lang="en-US" altLang="en-US" sz="2400" dirty="0">
                <a:solidFill>
                  <a:srgbClr val="000000"/>
                </a:solidFill>
                <a:latin typeface="Consolas" panose="020B0609020204030204" pitchFamily="49" charset="0"/>
              </a:rPr>
              <a:t>vectors</a:t>
            </a:r>
            <a:r>
              <a:rPr lang="en-US" altLang="en-US" sz="2400" dirty="0">
                <a:solidFill>
                  <a:srgbClr val="000000"/>
                </a:solidFill>
                <a:latin typeface="+mn-lt"/>
              </a:rPr>
              <a:t> can be defined to store most data types.</a:t>
            </a:r>
          </a:p>
          <a:p>
            <a:pPr eaLnBrk="1" hangingPunct="1">
              <a:lnSpc>
                <a:spcPct val="90000"/>
              </a:lnSpc>
            </a:pPr>
            <a:r>
              <a:rPr lang="en-US" altLang="en-US" sz="2400" dirty="0">
                <a:solidFill>
                  <a:srgbClr val="000000"/>
                </a:solidFill>
                <a:latin typeface="Consolas" panose="020B0609020204030204" pitchFamily="49" charset="0"/>
              </a:rPr>
              <a:t>vector</a:t>
            </a:r>
            <a:r>
              <a:rPr lang="en-US" altLang="en-US" sz="2400" dirty="0">
                <a:solidFill>
                  <a:srgbClr val="000000"/>
                </a:solidFill>
                <a:latin typeface="+mn-lt"/>
              </a:rPr>
              <a:t> member function </a:t>
            </a:r>
            <a:r>
              <a:rPr lang="en-US" altLang="en-US" sz="2400" b="1" dirty="0">
                <a:solidFill>
                  <a:schemeClr val="tx1"/>
                </a:solidFill>
                <a:latin typeface="+mn-lt"/>
              </a:rPr>
              <a:t>size</a:t>
            </a:r>
            <a:r>
              <a:rPr lang="en-US" altLang="en-US" sz="2400" dirty="0">
                <a:solidFill>
                  <a:srgbClr val="000000"/>
                </a:solidFill>
                <a:latin typeface="+mn-lt"/>
              </a:rPr>
              <a:t> obtain the number of elements in the </a:t>
            </a:r>
            <a:r>
              <a:rPr lang="en-US" altLang="en-US" sz="2400" dirty="0">
                <a:solidFill>
                  <a:srgbClr val="000000"/>
                </a:solidFill>
                <a:latin typeface="Consolas" panose="020B0609020204030204" pitchFamily="49" charset="0"/>
              </a:rPr>
              <a:t>vector</a:t>
            </a:r>
            <a:r>
              <a:rPr lang="en-US" altLang="en-US" sz="2400" dirty="0">
                <a:solidFill>
                  <a:srgbClr val="000000"/>
                </a:solidFill>
                <a:latin typeface="+mn-lt"/>
              </a:rPr>
              <a:t>.</a:t>
            </a:r>
          </a:p>
          <a:p>
            <a:pPr eaLnBrk="1" hangingPunct="1">
              <a:lnSpc>
                <a:spcPct val="90000"/>
              </a:lnSpc>
            </a:pPr>
            <a:r>
              <a:rPr lang="en-US" altLang="en-US" sz="2400" dirty="0">
                <a:solidFill>
                  <a:srgbClr val="000000"/>
                </a:solidFill>
                <a:latin typeface="+mn-lt"/>
              </a:rPr>
              <a:t>As with class template </a:t>
            </a:r>
            <a:r>
              <a:rPr lang="en-US" altLang="en-US" sz="2400" dirty="0">
                <a:solidFill>
                  <a:srgbClr val="000000"/>
                </a:solidFill>
                <a:latin typeface="Consolas" panose="020B0609020204030204" pitchFamily="49" charset="0"/>
              </a:rPr>
              <a:t>array</a:t>
            </a:r>
            <a:r>
              <a:rPr lang="en-US" altLang="en-US" sz="2400" dirty="0">
                <a:solidFill>
                  <a:srgbClr val="000000"/>
                </a:solidFill>
                <a:latin typeface="+mn-lt"/>
              </a:rPr>
              <a:t>, you can also do this using a counter-controlled loop and the subscript (</a:t>
            </a:r>
            <a:r>
              <a:rPr lang="en-US" altLang="en-US" sz="2400" dirty="0">
                <a:solidFill>
                  <a:srgbClr val="000000"/>
                </a:solidFill>
                <a:latin typeface="Consolas" panose="020B0609020204030204" pitchFamily="49" charset="0"/>
              </a:rPr>
              <a:t>[]</a:t>
            </a:r>
            <a:r>
              <a:rPr lang="en-US" altLang="en-US" sz="2400" dirty="0">
                <a:solidFill>
                  <a:srgbClr val="000000"/>
                </a:solidFill>
                <a:latin typeface="+mn-lt"/>
              </a:rPr>
              <a:t>) operator</a:t>
            </a:r>
            <a:r>
              <a:rPr lang="en-US" altLang="en-US" sz="2400" dirty="0" smtClean="0">
                <a:solidFill>
                  <a:srgbClr val="000000"/>
                </a:solidFill>
                <a:latin typeface="+mn-lt"/>
              </a:rPr>
              <a:t>.</a:t>
            </a:r>
            <a:endParaRPr lang="en-US" altLang="en-US" sz="2400" dirty="0">
              <a:solidFill>
                <a:srgbClr val="000000"/>
              </a:solidFill>
              <a:latin typeface="+mn-lt"/>
            </a:endParaRPr>
          </a:p>
        </p:txBody>
      </p:sp>
    </p:spTree>
    <p:extLst>
      <p:ext uri="{BB962C8B-B14F-4D97-AF65-F5344CB8AC3E}">
        <p14:creationId xmlns:p14="http://schemas.microsoft.com/office/powerpoint/2010/main" val="34139365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7.10 Introduction </a:t>
            </a:r>
            <a:r>
              <a:rPr lang="en-IN" dirty="0"/>
              <a:t>to </a:t>
            </a:r>
            <a:r>
              <a:rPr lang="en-IN" dirty="0" smtClean="0"/>
              <a:t>C++ </a:t>
            </a:r>
            <a:r>
              <a:rPr lang="en-IN" dirty="0"/>
              <a:t>Standard Library Class Template Vector </a:t>
            </a:r>
            <a:r>
              <a:rPr lang="en-IN" sz="2000" b="0" dirty="0" smtClean="0"/>
              <a:t>(3 </a:t>
            </a:r>
            <a:r>
              <a:rPr lang="en-IN" sz="2000" b="0" dirty="0"/>
              <a:t>of 8)</a:t>
            </a:r>
            <a:endParaRPr lang="en-IN" dirty="0"/>
          </a:p>
        </p:txBody>
      </p:sp>
      <p:sp>
        <p:nvSpPr>
          <p:cNvPr id="3" name="Text Placeholder 2"/>
          <p:cNvSpPr>
            <a:spLocks noGrp="1"/>
          </p:cNvSpPr>
          <p:nvPr>
            <p:ph type="body" idx="1"/>
          </p:nvPr>
        </p:nvSpPr>
        <p:spPr/>
        <p:txBody>
          <a:bodyPr/>
          <a:lstStyle/>
          <a:p>
            <a:r>
              <a:rPr lang="en-US" altLang="en-US" sz="2400" dirty="0">
                <a:solidFill>
                  <a:srgbClr val="000000"/>
                </a:solidFill>
                <a:latin typeface="+mn-lt"/>
              </a:rPr>
              <a:t>Notice that we used parentheses rather than braces to pass the size argument to each </a:t>
            </a:r>
            <a:r>
              <a:rPr lang="en-US" altLang="en-US" sz="2400" dirty="0">
                <a:solidFill>
                  <a:srgbClr val="000000"/>
                </a:solidFill>
                <a:latin typeface="Consolas" panose="020B0609020204030204" pitchFamily="49" charset="0"/>
              </a:rPr>
              <a:t>vector</a:t>
            </a:r>
            <a:r>
              <a:rPr lang="en-US" altLang="en-US" sz="2400" dirty="0">
                <a:solidFill>
                  <a:srgbClr val="000000"/>
                </a:solidFill>
                <a:latin typeface="+mn-lt"/>
              </a:rPr>
              <a:t> object’s constructor</a:t>
            </a:r>
            <a:r>
              <a:rPr lang="en-US" altLang="en-US" sz="2400" dirty="0" smtClean="0">
                <a:solidFill>
                  <a:srgbClr val="000000"/>
                </a:solidFill>
                <a:latin typeface="+mn-lt"/>
              </a:rPr>
              <a:t>.</a:t>
            </a:r>
            <a:endParaRPr lang="en-US" altLang="en-US" sz="2400" dirty="0">
              <a:solidFill>
                <a:srgbClr val="000000"/>
              </a:solidFill>
              <a:latin typeface="+mn-lt"/>
            </a:endParaRPr>
          </a:p>
          <a:p>
            <a:r>
              <a:rPr lang="en-US" altLang="en-US" sz="2400" dirty="0">
                <a:solidFill>
                  <a:srgbClr val="000000"/>
                </a:solidFill>
                <a:latin typeface="+mn-lt"/>
              </a:rPr>
              <a:t>When creating a </a:t>
            </a:r>
            <a:r>
              <a:rPr lang="en-US" altLang="en-US" sz="2400" dirty="0">
                <a:solidFill>
                  <a:srgbClr val="000000"/>
                </a:solidFill>
                <a:latin typeface="Consolas" panose="020B0609020204030204" pitchFamily="49" charset="0"/>
              </a:rPr>
              <a:t>vector</a:t>
            </a:r>
            <a:r>
              <a:rPr lang="en-US" altLang="en-US" sz="2400" dirty="0">
                <a:solidFill>
                  <a:srgbClr val="000000"/>
                </a:solidFill>
                <a:latin typeface="+mn-lt"/>
              </a:rPr>
              <a:t>, if the braces contain one value of the </a:t>
            </a:r>
            <a:r>
              <a:rPr lang="en-US" altLang="en-US" sz="2400" dirty="0">
                <a:solidFill>
                  <a:srgbClr val="000000"/>
                </a:solidFill>
                <a:latin typeface="Consolas" panose="020B0609020204030204" pitchFamily="49" charset="0"/>
              </a:rPr>
              <a:t>vector’s</a:t>
            </a:r>
            <a:r>
              <a:rPr lang="en-US" altLang="en-US" sz="2400" dirty="0">
                <a:solidFill>
                  <a:srgbClr val="000000"/>
                </a:solidFill>
                <a:latin typeface="+mn-lt"/>
              </a:rPr>
              <a:t> element type, the braces are treated as a one-element initializer list, rather than a call to the constructor that sets the </a:t>
            </a:r>
            <a:r>
              <a:rPr lang="en-US" altLang="en-US" sz="2400" dirty="0">
                <a:solidFill>
                  <a:srgbClr val="000000"/>
                </a:solidFill>
                <a:latin typeface="Consolas" panose="020B0609020204030204" pitchFamily="49" charset="0"/>
              </a:rPr>
              <a:t>vector</a:t>
            </a:r>
            <a:r>
              <a:rPr lang="en-US" altLang="en-US" sz="2400" dirty="0">
                <a:solidFill>
                  <a:srgbClr val="000000"/>
                </a:solidFill>
                <a:latin typeface="+mn-lt"/>
              </a:rPr>
              <a:t>’s size</a:t>
            </a:r>
            <a:r>
              <a:rPr lang="en-US" altLang="en-US" sz="2400" dirty="0" smtClean="0">
                <a:solidFill>
                  <a:srgbClr val="000000"/>
                </a:solidFill>
                <a:latin typeface="+mn-lt"/>
              </a:rPr>
              <a:t>.</a:t>
            </a:r>
            <a:endParaRPr lang="en-US" altLang="en-US" sz="2400" dirty="0">
              <a:solidFill>
                <a:srgbClr val="000000"/>
              </a:solidFill>
              <a:latin typeface="+mn-lt"/>
            </a:endParaRPr>
          </a:p>
          <a:p>
            <a:r>
              <a:rPr lang="en-US" altLang="en-US" sz="2400" dirty="0">
                <a:solidFill>
                  <a:srgbClr val="000000"/>
                </a:solidFill>
                <a:latin typeface="+mn-lt"/>
              </a:rPr>
              <a:t>The following declaration actually creates a one-element </a:t>
            </a:r>
            <a:r>
              <a:rPr lang="en-US" altLang="en-US" sz="2400" dirty="0">
                <a:solidFill>
                  <a:srgbClr val="000000"/>
                </a:solidFill>
                <a:latin typeface="Consolas" panose="020B0609020204030204" pitchFamily="49" charset="0"/>
              </a:rPr>
              <a:t>vector&lt;int</a:t>
            </a:r>
            <a:r>
              <a:rPr lang="en-US" altLang="en-US" sz="2400" dirty="0">
                <a:solidFill>
                  <a:srgbClr val="000000"/>
                </a:solidFill>
                <a:latin typeface="+mn-lt"/>
              </a:rPr>
              <a:t>&gt; containing the </a:t>
            </a:r>
            <a:r>
              <a:rPr lang="en-US" altLang="en-US" sz="2400" dirty="0">
                <a:solidFill>
                  <a:srgbClr val="000000"/>
                </a:solidFill>
                <a:latin typeface="Consolas" panose="020B0609020204030204" pitchFamily="49" charset="0"/>
              </a:rPr>
              <a:t>int</a:t>
            </a:r>
            <a:r>
              <a:rPr lang="en-US" altLang="en-US" sz="2400" dirty="0">
                <a:solidFill>
                  <a:srgbClr val="000000"/>
                </a:solidFill>
                <a:latin typeface="+mn-lt"/>
              </a:rPr>
              <a:t> value 7, not a 7-element </a:t>
            </a:r>
            <a:r>
              <a:rPr lang="en-US" altLang="en-US" sz="2400" dirty="0">
                <a:solidFill>
                  <a:srgbClr val="000000"/>
                </a:solidFill>
                <a:latin typeface="Consolas" panose="020B0609020204030204" pitchFamily="49" charset="0"/>
              </a:rPr>
              <a:t>vector</a:t>
            </a:r>
          </a:p>
          <a:p>
            <a:pPr lvl="1"/>
            <a:r>
              <a:rPr lang="en-US" altLang="en-US" sz="2400" dirty="0">
                <a:solidFill>
                  <a:srgbClr val="000000"/>
                </a:solidFill>
                <a:latin typeface="Consolas" panose="020B0609020204030204" pitchFamily="49" charset="0"/>
              </a:rPr>
              <a:t>vector&lt;int&gt; integers1{7</a:t>
            </a:r>
            <a:r>
              <a:rPr lang="en-US" altLang="en-US" sz="2400" dirty="0" smtClean="0">
                <a:solidFill>
                  <a:srgbClr val="000000"/>
                </a:solidFill>
                <a:latin typeface="Consolas" panose="020B0609020204030204" pitchFamily="49" charset="0"/>
              </a:rPr>
              <a:t>};</a:t>
            </a:r>
            <a:endParaRPr lang="en-US" altLang="en-US" sz="2400" dirty="0">
              <a:solidFill>
                <a:srgbClr val="000000"/>
              </a:solidFill>
              <a:latin typeface="Consolas" panose="020B0609020204030204" pitchFamily="49" charset="0"/>
            </a:endParaRPr>
          </a:p>
        </p:txBody>
      </p:sp>
    </p:spTree>
    <p:extLst>
      <p:ext uri="{BB962C8B-B14F-4D97-AF65-F5344CB8AC3E}">
        <p14:creationId xmlns:p14="http://schemas.microsoft.com/office/powerpoint/2010/main" val="39268163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Common Programming Error 7.1</a:t>
            </a:r>
          </a:p>
        </p:txBody>
      </p:sp>
      <p:sp>
        <p:nvSpPr>
          <p:cNvPr id="3" name="Text Placeholder 2"/>
          <p:cNvSpPr>
            <a:spLocks noGrp="1"/>
          </p:cNvSpPr>
          <p:nvPr>
            <p:ph type="body" idx="1"/>
          </p:nvPr>
        </p:nvSpPr>
        <p:spPr/>
        <p:txBody>
          <a:bodyPr/>
          <a:lstStyle/>
          <a:p>
            <a:pPr marL="0" indent="0">
              <a:buNone/>
            </a:pPr>
            <a:r>
              <a:rPr lang="en-IN" sz="2400" dirty="0">
                <a:latin typeface="+mn-lt"/>
              </a:rPr>
              <a:t>Note the difference between the “seventh element of the </a:t>
            </a:r>
            <a:r>
              <a:rPr lang="en-IN" sz="2400" dirty="0">
                <a:latin typeface="Consolas" panose="020B0609020204030204" pitchFamily="49" charset="0"/>
              </a:rPr>
              <a:t>array</a:t>
            </a:r>
            <a:r>
              <a:rPr lang="en-IN" sz="2400" dirty="0">
                <a:latin typeface="+mn-lt"/>
              </a:rPr>
              <a:t>” and “</a:t>
            </a:r>
            <a:r>
              <a:rPr lang="en-IN" sz="2400" dirty="0">
                <a:latin typeface="Consolas" panose="020B0609020204030204" pitchFamily="49" charset="0"/>
              </a:rPr>
              <a:t>array</a:t>
            </a:r>
            <a:r>
              <a:rPr lang="en-IN" sz="2400" dirty="0">
                <a:latin typeface="+mn-lt"/>
              </a:rPr>
              <a:t> element 7.” Subscripts begin at 0, so the “seventh element of the </a:t>
            </a:r>
            <a:r>
              <a:rPr lang="en-IN" sz="2400" dirty="0">
                <a:latin typeface="Consolas" panose="020B0609020204030204" pitchFamily="49" charset="0"/>
              </a:rPr>
              <a:t>array</a:t>
            </a:r>
            <a:r>
              <a:rPr lang="en-IN" sz="2400" dirty="0">
                <a:latin typeface="+mn-lt"/>
              </a:rPr>
              <a:t>” has the subscript 6, while “</a:t>
            </a:r>
            <a:r>
              <a:rPr lang="en-IN" sz="2400" dirty="0">
                <a:latin typeface="Consolas" panose="020B0609020204030204" pitchFamily="49" charset="0"/>
              </a:rPr>
              <a:t>array</a:t>
            </a:r>
            <a:r>
              <a:rPr lang="en-IN" sz="2400" dirty="0">
                <a:latin typeface="+mn-lt"/>
              </a:rPr>
              <a:t> element 7” has the subscript 7 and is actually the eighth element of the </a:t>
            </a:r>
            <a:r>
              <a:rPr lang="en-IN" sz="2400" dirty="0">
                <a:latin typeface="Consolas" panose="020B0609020204030204" pitchFamily="49" charset="0"/>
              </a:rPr>
              <a:t>array</a:t>
            </a:r>
            <a:r>
              <a:rPr lang="en-IN" sz="2400" dirty="0">
                <a:latin typeface="+mn-lt"/>
              </a:rPr>
              <a:t>. This distinction is a frequent source of </a:t>
            </a:r>
            <a:r>
              <a:rPr lang="en-IN" sz="2400" b="1" dirty="0">
                <a:latin typeface="+mn-lt"/>
              </a:rPr>
              <a:t>off-by-one errors</a:t>
            </a:r>
            <a:r>
              <a:rPr lang="en-IN" sz="2400" dirty="0">
                <a:latin typeface="+mn-lt"/>
              </a:rPr>
              <a:t>. To avoid such errors, we refer to specific array elements explicitly by their </a:t>
            </a:r>
            <a:r>
              <a:rPr lang="en-IN" sz="2400" dirty="0">
                <a:latin typeface="Consolas" panose="020B0609020204030204" pitchFamily="49" charset="0"/>
              </a:rPr>
              <a:t>array</a:t>
            </a:r>
            <a:r>
              <a:rPr lang="en-IN" sz="2400" dirty="0">
                <a:latin typeface="+mn-lt"/>
              </a:rPr>
              <a:t> name and subscript number (e.g., </a:t>
            </a:r>
            <a:r>
              <a:rPr lang="en-IN" sz="2400" dirty="0">
                <a:latin typeface="Consolas" panose="020B0609020204030204" pitchFamily="49" charset="0"/>
              </a:rPr>
              <a:t>c[6]</a:t>
            </a:r>
            <a:r>
              <a:rPr lang="en-IN" sz="2400" dirty="0">
                <a:latin typeface="+mn-lt"/>
              </a:rPr>
              <a:t> or </a:t>
            </a:r>
            <a:r>
              <a:rPr lang="en-IN" sz="2400" dirty="0">
                <a:latin typeface="Consolas" panose="020B0609020204030204" pitchFamily="49" charset="0"/>
              </a:rPr>
              <a:t>c[7]</a:t>
            </a:r>
            <a:r>
              <a:rPr lang="en-IN" sz="2400" dirty="0">
                <a:latin typeface="+mn-lt"/>
              </a:rPr>
              <a:t>).</a:t>
            </a:r>
          </a:p>
        </p:txBody>
      </p:sp>
    </p:spTree>
    <p:extLst>
      <p:ext uri="{BB962C8B-B14F-4D97-AF65-F5344CB8AC3E}">
        <p14:creationId xmlns:p14="http://schemas.microsoft.com/office/powerpoint/2010/main" val="310747335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7.10 Introduction </a:t>
            </a:r>
            <a:r>
              <a:rPr lang="en-IN" dirty="0"/>
              <a:t>to </a:t>
            </a:r>
            <a:r>
              <a:rPr lang="en-IN" dirty="0" smtClean="0"/>
              <a:t>C++ </a:t>
            </a:r>
            <a:r>
              <a:rPr lang="en-IN" dirty="0"/>
              <a:t>Standard Library Class Template Vector </a:t>
            </a:r>
            <a:r>
              <a:rPr lang="en-IN" sz="2000" b="0" dirty="0" smtClean="0"/>
              <a:t>(4 </a:t>
            </a:r>
            <a:r>
              <a:rPr lang="en-IN" sz="2000" b="0" dirty="0"/>
              <a:t>of 8)</a:t>
            </a:r>
            <a:endParaRPr lang="en-IN" dirty="0"/>
          </a:p>
        </p:txBody>
      </p:sp>
      <p:sp>
        <p:nvSpPr>
          <p:cNvPr id="3" name="Text Placeholder 2"/>
          <p:cNvSpPr>
            <a:spLocks noGrp="1"/>
          </p:cNvSpPr>
          <p:nvPr>
            <p:ph type="body" idx="1"/>
          </p:nvPr>
        </p:nvSpPr>
        <p:spPr/>
        <p:txBody>
          <a:bodyPr/>
          <a:lstStyle/>
          <a:p>
            <a:pPr eaLnBrk="1" hangingPunct="1"/>
            <a:r>
              <a:rPr lang="en-US" altLang="en-US" sz="2400" dirty="0">
                <a:solidFill>
                  <a:srgbClr val="000000"/>
                </a:solidFill>
                <a:latin typeface="+mn-lt"/>
              </a:rPr>
              <a:t>You can use the assignment (</a:t>
            </a:r>
            <a:r>
              <a:rPr lang="en-US" altLang="en-US" sz="2400" dirty="0">
                <a:solidFill>
                  <a:srgbClr val="000000"/>
                </a:solidFill>
                <a:latin typeface="Consolas" panose="020B0609020204030204" pitchFamily="49" charset="0"/>
              </a:rPr>
              <a:t>=</a:t>
            </a:r>
            <a:r>
              <a:rPr lang="en-US" altLang="en-US" sz="2400" dirty="0">
                <a:solidFill>
                  <a:srgbClr val="000000"/>
                </a:solidFill>
                <a:latin typeface="+mn-lt"/>
              </a:rPr>
              <a:t>) operator with </a:t>
            </a:r>
            <a:r>
              <a:rPr lang="en-US" altLang="en-US" sz="2400" dirty="0">
                <a:solidFill>
                  <a:srgbClr val="000000"/>
                </a:solidFill>
                <a:latin typeface="Consolas" panose="020B0609020204030204" pitchFamily="49" charset="0"/>
              </a:rPr>
              <a:t>vector</a:t>
            </a:r>
            <a:r>
              <a:rPr lang="en-US" altLang="en-US" sz="2400" dirty="0">
                <a:solidFill>
                  <a:srgbClr val="000000"/>
                </a:solidFill>
                <a:latin typeface="+mn-lt"/>
              </a:rPr>
              <a:t> objects.</a:t>
            </a:r>
          </a:p>
          <a:p>
            <a:pPr eaLnBrk="1" hangingPunct="1"/>
            <a:r>
              <a:rPr lang="en-US" altLang="en-US" sz="2400" dirty="0">
                <a:solidFill>
                  <a:srgbClr val="000000"/>
                </a:solidFill>
                <a:latin typeface="+mn-lt"/>
              </a:rPr>
              <a:t>As is the case with </a:t>
            </a:r>
            <a:r>
              <a:rPr lang="en-US" altLang="en-US" sz="2400" dirty="0">
                <a:solidFill>
                  <a:srgbClr val="000000"/>
                </a:solidFill>
                <a:latin typeface="Consolas" panose="020B0609020204030204" pitchFamily="49" charset="0"/>
              </a:rPr>
              <a:t>arrays</a:t>
            </a:r>
            <a:r>
              <a:rPr lang="en-US" altLang="en-US" sz="2400" dirty="0">
                <a:solidFill>
                  <a:srgbClr val="000000"/>
                </a:solidFill>
                <a:latin typeface="+mn-lt"/>
              </a:rPr>
              <a:t>, </a:t>
            </a:r>
            <a:r>
              <a:rPr lang="en-US" altLang="en-US" sz="2400" dirty="0" smtClean="0">
                <a:solidFill>
                  <a:srgbClr val="000000"/>
                </a:solidFill>
                <a:latin typeface="+mn-lt"/>
              </a:rPr>
              <a:t>C++ </a:t>
            </a:r>
            <a:r>
              <a:rPr lang="en-US" altLang="en-US" sz="2400" dirty="0">
                <a:solidFill>
                  <a:srgbClr val="000000"/>
                </a:solidFill>
                <a:latin typeface="+mn-lt"/>
              </a:rPr>
              <a:t>is not required to perform bounds checking when </a:t>
            </a:r>
            <a:r>
              <a:rPr lang="en-US" altLang="en-US" sz="2400" dirty="0">
                <a:solidFill>
                  <a:srgbClr val="000000"/>
                </a:solidFill>
                <a:latin typeface="Consolas" panose="020B0609020204030204" pitchFamily="49" charset="0"/>
              </a:rPr>
              <a:t>vector</a:t>
            </a:r>
            <a:r>
              <a:rPr lang="en-US" altLang="en-US" sz="2400" dirty="0">
                <a:solidFill>
                  <a:srgbClr val="000000"/>
                </a:solidFill>
                <a:latin typeface="+mn-lt"/>
              </a:rPr>
              <a:t> elements are accessed with square brackets.</a:t>
            </a:r>
          </a:p>
          <a:p>
            <a:pPr eaLnBrk="1" hangingPunct="1"/>
            <a:r>
              <a:rPr lang="en-US" altLang="en-US" sz="2400" dirty="0">
                <a:solidFill>
                  <a:srgbClr val="000000"/>
                </a:solidFill>
                <a:latin typeface="+mn-lt"/>
              </a:rPr>
              <a:t>Standard class template </a:t>
            </a:r>
            <a:r>
              <a:rPr lang="en-US" altLang="en-US" sz="2400" dirty="0">
                <a:solidFill>
                  <a:srgbClr val="000000"/>
                </a:solidFill>
                <a:latin typeface="Consolas" panose="020B0609020204030204" pitchFamily="49" charset="0"/>
              </a:rPr>
              <a:t>vector</a:t>
            </a:r>
            <a:r>
              <a:rPr lang="en-US" altLang="en-US" sz="2400" dirty="0">
                <a:solidFill>
                  <a:srgbClr val="000000"/>
                </a:solidFill>
                <a:latin typeface="+mn-lt"/>
              </a:rPr>
              <a:t> provides bounds checking in its member function </a:t>
            </a:r>
            <a:r>
              <a:rPr lang="en-US" altLang="en-US" sz="2400" b="1" dirty="0" smtClean="0">
                <a:solidFill>
                  <a:schemeClr val="tx1"/>
                </a:solidFill>
                <a:latin typeface="Consolas" panose="020B0609020204030204" pitchFamily="49" charset="0"/>
              </a:rPr>
              <a:t>at</a:t>
            </a:r>
            <a:r>
              <a:rPr lang="en-US" altLang="en-US" sz="2400" dirty="0" smtClean="0">
                <a:solidFill>
                  <a:srgbClr val="000000"/>
                </a:solidFill>
                <a:latin typeface="+mn-lt"/>
              </a:rPr>
              <a:t> </a:t>
            </a:r>
            <a:r>
              <a:rPr lang="en-US" altLang="en-US" sz="2400" dirty="0">
                <a:solidFill>
                  <a:srgbClr val="000000"/>
                </a:solidFill>
                <a:latin typeface="+mn-lt"/>
              </a:rPr>
              <a:t>(as does class template </a:t>
            </a:r>
            <a:r>
              <a:rPr lang="en-US" altLang="en-US" sz="2400" dirty="0">
                <a:solidFill>
                  <a:srgbClr val="000000"/>
                </a:solidFill>
                <a:latin typeface="Consolas" panose="020B0609020204030204" pitchFamily="49" charset="0"/>
              </a:rPr>
              <a:t>array</a:t>
            </a:r>
            <a:r>
              <a:rPr lang="en-US" altLang="en-US" sz="2400" dirty="0" smtClean="0">
                <a:solidFill>
                  <a:srgbClr val="000000"/>
                </a:solidFill>
                <a:latin typeface="+mn-lt"/>
              </a:rPr>
              <a:t>).</a:t>
            </a:r>
            <a:endParaRPr lang="en-US" altLang="en-US" sz="2400" dirty="0">
              <a:solidFill>
                <a:srgbClr val="000000"/>
              </a:solidFill>
              <a:latin typeface="+mn-lt"/>
            </a:endParaRPr>
          </a:p>
        </p:txBody>
      </p:sp>
    </p:spTree>
    <p:extLst>
      <p:ext uri="{BB962C8B-B14F-4D97-AF65-F5344CB8AC3E}">
        <p14:creationId xmlns:p14="http://schemas.microsoft.com/office/powerpoint/2010/main" val="181673347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7.10 Introduction </a:t>
            </a:r>
            <a:r>
              <a:rPr lang="en-IN" dirty="0"/>
              <a:t>to </a:t>
            </a:r>
            <a:r>
              <a:rPr lang="en-IN" dirty="0" smtClean="0"/>
              <a:t>C++ </a:t>
            </a:r>
            <a:r>
              <a:rPr lang="en-IN" dirty="0"/>
              <a:t>Standard Library Class Template Vector </a:t>
            </a:r>
            <a:r>
              <a:rPr lang="en-IN" sz="2000" b="0" dirty="0" smtClean="0"/>
              <a:t>(5 </a:t>
            </a:r>
            <a:r>
              <a:rPr lang="en-IN" sz="2000" b="0" dirty="0"/>
              <a:t>of 8)</a:t>
            </a:r>
            <a:endParaRPr lang="en-IN" dirty="0"/>
          </a:p>
        </p:txBody>
      </p:sp>
      <p:sp>
        <p:nvSpPr>
          <p:cNvPr id="3" name="Text Placeholder 2"/>
          <p:cNvSpPr>
            <a:spLocks noGrp="1"/>
          </p:cNvSpPr>
          <p:nvPr>
            <p:ph type="body" idx="1"/>
          </p:nvPr>
        </p:nvSpPr>
        <p:spPr/>
        <p:txBody>
          <a:bodyPr/>
          <a:lstStyle/>
          <a:p>
            <a:pPr eaLnBrk="1" hangingPunct="1"/>
            <a:r>
              <a:rPr lang="en-US" altLang="en-US" sz="2400" dirty="0">
                <a:solidFill>
                  <a:srgbClr val="000000"/>
                </a:solidFill>
                <a:latin typeface="+mn-lt"/>
              </a:rPr>
              <a:t>An </a:t>
            </a:r>
            <a:r>
              <a:rPr lang="en-US" altLang="en-US" sz="2400" b="1" dirty="0">
                <a:solidFill>
                  <a:schemeClr val="tx1"/>
                </a:solidFill>
                <a:latin typeface="+mn-lt"/>
              </a:rPr>
              <a:t>exception</a:t>
            </a:r>
            <a:r>
              <a:rPr lang="en-US" altLang="en-US" sz="2400" dirty="0">
                <a:solidFill>
                  <a:srgbClr val="0000FF"/>
                </a:solidFill>
                <a:latin typeface="+mn-lt"/>
              </a:rPr>
              <a:t> </a:t>
            </a:r>
            <a:r>
              <a:rPr lang="en-US" altLang="en-US" sz="2400" dirty="0">
                <a:solidFill>
                  <a:srgbClr val="000000"/>
                </a:solidFill>
                <a:latin typeface="+mn-lt"/>
              </a:rPr>
              <a:t>indicates a problem that occurs while a program executes</a:t>
            </a:r>
            <a:r>
              <a:rPr lang="en-US" altLang="en-US" sz="2400" dirty="0" smtClean="0">
                <a:solidFill>
                  <a:srgbClr val="000000"/>
                </a:solidFill>
                <a:latin typeface="+mn-lt"/>
              </a:rPr>
              <a:t>.</a:t>
            </a:r>
            <a:endParaRPr lang="en-US" altLang="en-US" sz="2400" dirty="0">
              <a:solidFill>
                <a:srgbClr val="000000"/>
              </a:solidFill>
              <a:latin typeface="+mn-lt"/>
            </a:endParaRPr>
          </a:p>
          <a:p>
            <a:pPr eaLnBrk="1" hangingPunct="1"/>
            <a:r>
              <a:rPr lang="en-US" altLang="en-US" sz="2400" dirty="0">
                <a:solidFill>
                  <a:srgbClr val="000000"/>
                </a:solidFill>
                <a:latin typeface="+mn-lt"/>
              </a:rPr>
              <a:t>The name “exception” suggests that the problem occurs infrequently.</a:t>
            </a:r>
          </a:p>
          <a:p>
            <a:pPr eaLnBrk="1" hangingPunct="1"/>
            <a:r>
              <a:rPr lang="en-US" altLang="en-US" sz="2400" b="1" dirty="0">
                <a:solidFill>
                  <a:schemeClr val="tx1"/>
                </a:solidFill>
                <a:latin typeface="+mn-lt"/>
              </a:rPr>
              <a:t>Exception handling </a:t>
            </a:r>
            <a:r>
              <a:rPr lang="en-US" altLang="en-US" sz="2400" dirty="0">
                <a:solidFill>
                  <a:srgbClr val="000000"/>
                </a:solidFill>
                <a:latin typeface="+mn-lt"/>
              </a:rPr>
              <a:t>enables you to create </a:t>
            </a:r>
            <a:r>
              <a:rPr lang="en-US" altLang="en-US" sz="2400" b="1" dirty="0">
                <a:solidFill>
                  <a:schemeClr val="tx1"/>
                </a:solidFill>
                <a:latin typeface="+mn-lt"/>
              </a:rPr>
              <a:t>fault-tolerant programs</a:t>
            </a:r>
            <a:r>
              <a:rPr lang="en-US" altLang="en-US" sz="2400" dirty="0">
                <a:solidFill>
                  <a:srgbClr val="0000FF"/>
                </a:solidFill>
                <a:latin typeface="+mn-lt"/>
              </a:rPr>
              <a:t> </a:t>
            </a:r>
            <a:r>
              <a:rPr lang="en-US" altLang="en-US" sz="2400" dirty="0">
                <a:solidFill>
                  <a:srgbClr val="000000"/>
                </a:solidFill>
                <a:latin typeface="+mn-lt"/>
              </a:rPr>
              <a:t>that can resolve (or handle) exceptions.</a:t>
            </a:r>
          </a:p>
          <a:p>
            <a:pPr eaLnBrk="1" hangingPunct="1"/>
            <a:r>
              <a:rPr lang="en-US" altLang="en-US" sz="2400" dirty="0">
                <a:solidFill>
                  <a:srgbClr val="000000"/>
                </a:solidFill>
                <a:latin typeface="+mn-lt"/>
              </a:rPr>
              <a:t>When a function detects a problem, such as an invalid </a:t>
            </a:r>
            <a:r>
              <a:rPr lang="en-US" altLang="en-US" sz="2400" dirty="0">
                <a:solidFill>
                  <a:srgbClr val="000000"/>
                </a:solidFill>
                <a:latin typeface="Consolas" panose="020B0609020204030204" pitchFamily="49" charset="0"/>
              </a:rPr>
              <a:t>array</a:t>
            </a:r>
            <a:r>
              <a:rPr lang="en-US" altLang="en-US" sz="2400" dirty="0">
                <a:solidFill>
                  <a:srgbClr val="000000"/>
                </a:solidFill>
                <a:latin typeface="+mn-lt"/>
              </a:rPr>
              <a:t> subscript or an invalid argument, it </a:t>
            </a:r>
            <a:r>
              <a:rPr lang="en-US" altLang="en-US" sz="2400" b="1" dirty="0">
                <a:solidFill>
                  <a:schemeClr val="tx1"/>
                </a:solidFill>
                <a:latin typeface="+mn-lt"/>
              </a:rPr>
              <a:t>throws</a:t>
            </a:r>
            <a:r>
              <a:rPr lang="en-US" altLang="en-US" sz="2400" dirty="0">
                <a:solidFill>
                  <a:srgbClr val="000000"/>
                </a:solidFill>
                <a:latin typeface="+mn-lt"/>
              </a:rPr>
              <a:t> an exception—that is, an exception occurs</a:t>
            </a:r>
            <a:r>
              <a:rPr lang="en-US" altLang="en-US" sz="2400" dirty="0" smtClean="0">
                <a:solidFill>
                  <a:srgbClr val="000000"/>
                </a:solidFill>
                <a:latin typeface="+mn-lt"/>
              </a:rPr>
              <a:t>.</a:t>
            </a:r>
            <a:endParaRPr lang="en-US" altLang="en-US" sz="2400" dirty="0">
              <a:solidFill>
                <a:srgbClr val="000000"/>
              </a:solidFill>
              <a:latin typeface="+mn-lt"/>
            </a:endParaRPr>
          </a:p>
        </p:txBody>
      </p:sp>
    </p:spTree>
    <p:extLst>
      <p:ext uri="{BB962C8B-B14F-4D97-AF65-F5344CB8AC3E}">
        <p14:creationId xmlns:p14="http://schemas.microsoft.com/office/powerpoint/2010/main" val="372177555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7.10 Introduction </a:t>
            </a:r>
            <a:r>
              <a:rPr lang="en-IN" dirty="0"/>
              <a:t>to </a:t>
            </a:r>
            <a:r>
              <a:rPr lang="en-IN" dirty="0" smtClean="0"/>
              <a:t>C++ </a:t>
            </a:r>
            <a:r>
              <a:rPr lang="en-IN" dirty="0"/>
              <a:t>Standard Library Class Template Vector </a:t>
            </a:r>
            <a:r>
              <a:rPr lang="en-IN" sz="2000" b="0" dirty="0" smtClean="0"/>
              <a:t>(6 </a:t>
            </a:r>
            <a:r>
              <a:rPr lang="en-IN" sz="2000" b="0" dirty="0"/>
              <a:t>of 8)</a:t>
            </a:r>
            <a:endParaRPr lang="en-IN" dirty="0"/>
          </a:p>
        </p:txBody>
      </p:sp>
      <p:sp>
        <p:nvSpPr>
          <p:cNvPr id="3" name="Text Placeholder 2"/>
          <p:cNvSpPr>
            <a:spLocks noGrp="1"/>
          </p:cNvSpPr>
          <p:nvPr>
            <p:ph type="body" idx="1"/>
          </p:nvPr>
        </p:nvSpPr>
        <p:spPr/>
        <p:txBody>
          <a:bodyPr/>
          <a:lstStyle/>
          <a:p>
            <a:pPr eaLnBrk="1" hangingPunct="1"/>
            <a:r>
              <a:rPr lang="en-US" altLang="en-US" sz="2200" dirty="0">
                <a:solidFill>
                  <a:srgbClr val="000000"/>
                </a:solidFill>
                <a:latin typeface="+mn-lt"/>
              </a:rPr>
              <a:t>To handle an exception, place any code that might throw an exception in a </a:t>
            </a:r>
            <a:r>
              <a:rPr lang="en-US" altLang="en-US" sz="2200" dirty="0">
                <a:solidFill>
                  <a:srgbClr val="000000"/>
                </a:solidFill>
                <a:latin typeface="Consolas" panose="020B0609020204030204" pitchFamily="49" charset="0"/>
              </a:rPr>
              <a:t>try</a:t>
            </a:r>
            <a:r>
              <a:rPr lang="en-US" altLang="en-US" sz="2200" dirty="0">
                <a:solidFill>
                  <a:srgbClr val="000000"/>
                </a:solidFill>
                <a:latin typeface="+mn-lt"/>
              </a:rPr>
              <a:t> statement</a:t>
            </a:r>
            <a:r>
              <a:rPr lang="en-US" altLang="en-US" sz="2200" dirty="0" smtClean="0">
                <a:solidFill>
                  <a:srgbClr val="000000"/>
                </a:solidFill>
                <a:latin typeface="+mn-lt"/>
              </a:rPr>
              <a:t>.</a:t>
            </a:r>
            <a:endParaRPr lang="en-US" altLang="en-US" sz="2200" dirty="0">
              <a:solidFill>
                <a:srgbClr val="000000"/>
              </a:solidFill>
              <a:latin typeface="+mn-lt"/>
            </a:endParaRPr>
          </a:p>
          <a:p>
            <a:pPr eaLnBrk="1" hangingPunct="1"/>
            <a:r>
              <a:rPr lang="en-US" altLang="en-US" sz="2200" dirty="0">
                <a:solidFill>
                  <a:srgbClr val="000000"/>
                </a:solidFill>
                <a:latin typeface="+mn-lt"/>
              </a:rPr>
              <a:t>The </a:t>
            </a:r>
            <a:r>
              <a:rPr lang="en-US" altLang="en-US" sz="2200" dirty="0">
                <a:solidFill>
                  <a:srgbClr val="000000"/>
                </a:solidFill>
                <a:latin typeface="Consolas" panose="020B0609020204030204" pitchFamily="49" charset="0"/>
              </a:rPr>
              <a:t>try</a:t>
            </a:r>
            <a:r>
              <a:rPr lang="en-US" altLang="en-US" sz="2200" dirty="0">
                <a:solidFill>
                  <a:srgbClr val="000000"/>
                </a:solidFill>
                <a:latin typeface="+mn-lt"/>
              </a:rPr>
              <a:t> block contains the code that might throw an exception, and the </a:t>
            </a:r>
            <a:r>
              <a:rPr lang="en-US" altLang="en-US" sz="2200" dirty="0">
                <a:solidFill>
                  <a:srgbClr val="000000"/>
                </a:solidFill>
                <a:latin typeface="Consolas" panose="020B0609020204030204" pitchFamily="49" charset="0"/>
              </a:rPr>
              <a:t>catch</a:t>
            </a:r>
            <a:r>
              <a:rPr lang="en-US" altLang="en-US" sz="2200" dirty="0">
                <a:solidFill>
                  <a:srgbClr val="000000"/>
                </a:solidFill>
                <a:latin typeface="+mn-lt"/>
              </a:rPr>
              <a:t> block contains the code that handles the exception if one occurs</a:t>
            </a:r>
            <a:r>
              <a:rPr lang="en-US" altLang="en-US" sz="2200" dirty="0" smtClean="0">
                <a:solidFill>
                  <a:srgbClr val="000000"/>
                </a:solidFill>
                <a:latin typeface="+mn-lt"/>
              </a:rPr>
              <a:t>.</a:t>
            </a:r>
            <a:endParaRPr lang="en-US" altLang="en-US" sz="2200" dirty="0">
              <a:solidFill>
                <a:srgbClr val="000000"/>
              </a:solidFill>
              <a:latin typeface="+mn-lt"/>
            </a:endParaRPr>
          </a:p>
          <a:p>
            <a:pPr eaLnBrk="1" hangingPunct="1"/>
            <a:r>
              <a:rPr lang="en-US" altLang="en-US" sz="2200" dirty="0">
                <a:solidFill>
                  <a:srgbClr val="000000"/>
                </a:solidFill>
                <a:latin typeface="+mn-lt"/>
              </a:rPr>
              <a:t>You can have many </a:t>
            </a:r>
            <a:r>
              <a:rPr lang="en-US" altLang="en-US" sz="2200" dirty="0">
                <a:solidFill>
                  <a:srgbClr val="000000"/>
                </a:solidFill>
                <a:latin typeface="Consolas" panose="020B0609020204030204" pitchFamily="49" charset="0"/>
              </a:rPr>
              <a:t>catch</a:t>
            </a:r>
            <a:r>
              <a:rPr lang="en-US" altLang="en-US" sz="2200" dirty="0">
                <a:solidFill>
                  <a:srgbClr val="000000"/>
                </a:solidFill>
                <a:latin typeface="+mn-lt"/>
              </a:rPr>
              <a:t> blocks to handle different types of exceptions that might be thrown in the corresponding </a:t>
            </a:r>
            <a:r>
              <a:rPr lang="en-US" altLang="en-US" sz="2200" dirty="0">
                <a:solidFill>
                  <a:srgbClr val="000000"/>
                </a:solidFill>
                <a:latin typeface="Consolas" panose="020B0609020204030204" pitchFamily="49" charset="0"/>
              </a:rPr>
              <a:t>try</a:t>
            </a:r>
            <a:r>
              <a:rPr lang="en-US" altLang="en-US" sz="2200" dirty="0">
                <a:solidFill>
                  <a:srgbClr val="000000"/>
                </a:solidFill>
                <a:latin typeface="+mn-lt"/>
              </a:rPr>
              <a:t> block.</a:t>
            </a:r>
          </a:p>
          <a:p>
            <a:pPr eaLnBrk="1" hangingPunct="1"/>
            <a:r>
              <a:rPr lang="en-US" altLang="en-US" sz="2200" dirty="0">
                <a:solidFill>
                  <a:srgbClr val="000000"/>
                </a:solidFill>
                <a:latin typeface="+mn-lt"/>
              </a:rPr>
              <a:t>The </a:t>
            </a:r>
            <a:r>
              <a:rPr lang="en-US" altLang="en-US" sz="2200" dirty="0">
                <a:solidFill>
                  <a:srgbClr val="000000"/>
                </a:solidFill>
                <a:latin typeface="Consolas" panose="020B0609020204030204" pitchFamily="49" charset="0"/>
              </a:rPr>
              <a:t>vector</a:t>
            </a:r>
            <a:r>
              <a:rPr lang="en-US" altLang="en-US" sz="2200" dirty="0">
                <a:solidFill>
                  <a:srgbClr val="000000"/>
                </a:solidFill>
                <a:latin typeface="+mn-lt"/>
              </a:rPr>
              <a:t> member function </a:t>
            </a:r>
            <a:r>
              <a:rPr lang="en-US" altLang="en-US" sz="2200" b="1" dirty="0">
                <a:solidFill>
                  <a:schemeClr val="tx1"/>
                </a:solidFill>
                <a:latin typeface="+mn-lt"/>
              </a:rPr>
              <a:t>at </a:t>
            </a:r>
            <a:r>
              <a:rPr lang="en-US" altLang="en-US" sz="2200" dirty="0">
                <a:solidFill>
                  <a:srgbClr val="000000"/>
                </a:solidFill>
                <a:latin typeface="+mn-lt"/>
              </a:rPr>
              <a:t>provides bounds checking and throws an exception if its argument is an invalid subscript</a:t>
            </a:r>
            <a:r>
              <a:rPr lang="en-US" altLang="en-US" sz="2200" dirty="0" smtClean="0">
                <a:solidFill>
                  <a:srgbClr val="000000"/>
                </a:solidFill>
                <a:latin typeface="+mn-lt"/>
              </a:rPr>
              <a:t>.</a:t>
            </a:r>
            <a:endParaRPr lang="en-US" altLang="en-US" sz="2200" dirty="0">
              <a:solidFill>
                <a:srgbClr val="000000"/>
              </a:solidFill>
              <a:latin typeface="+mn-lt"/>
            </a:endParaRPr>
          </a:p>
          <a:p>
            <a:pPr eaLnBrk="1" hangingPunct="1"/>
            <a:r>
              <a:rPr lang="en-US" altLang="en-US" sz="2200" dirty="0">
                <a:solidFill>
                  <a:srgbClr val="000000"/>
                </a:solidFill>
                <a:latin typeface="+mn-lt"/>
              </a:rPr>
              <a:t>By default, this causes a </a:t>
            </a:r>
            <a:r>
              <a:rPr lang="en-US" altLang="en-US" sz="2200" dirty="0" smtClean="0">
                <a:solidFill>
                  <a:srgbClr val="000000"/>
                </a:solidFill>
                <a:latin typeface="+mn-lt"/>
              </a:rPr>
              <a:t>C++ </a:t>
            </a:r>
            <a:r>
              <a:rPr lang="en-US" altLang="en-US" sz="2200" dirty="0">
                <a:solidFill>
                  <a:srgbClr val="000000"/>
                </a:solidFill>
                <a:latin typeface="+mn-lt"/>
              </a:rPr>
              <a:t>program to terminate</a:t>
            </a:r>
            <a:r>
              <a:rPr lang="en-US" altLang="en-US" sz="2200" dirty="0" smtClean="0">
                <a:solidFill>
                  <a:srgbClr val="000000"/>
                </a:solidFill>
                <a:latin typeface="+mn-lt"/>
              </a:rPr>
              <a:t>.</a:t>
            </a:r>
            <a:endParaRPr lang="en-US" altLang="en-US" sz="2200" dirty="0">
              <a:solidFill>
                <a:srgbClr val="000000"/>
              </a:solidFill>
              <a:latin typeface="+mn-lt"/>
            </a:endParaRPr>
          </a:p>
        </p:txBody>
      </p:sp>
    </p:spTree>
    <p:extLst>
      <p:ext uri="{BB962C8B-B14F-4D97-AF65-F5344CB8AC3E}">
        <p14:creationId xmlns:p14="http://schemas.microsoft.com/office/powerpoint/2010/main" val="21372665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Performance Tip 7.2</a:t>
            </a:r>
          </a:p>
        </p:txBody>
      </p:sp>
      <p:sp>
        <p:nvSpPr>
          <p:cNvPr id="3" name="Text Placeholder 2"/>
          <p:cNvSpPr>
            <a:spLocks noGrp="1"/>
          </p:cNvSpPr>
          <p:nvPr>
            <p:ph type="body" idx="1"/>
          </p:nvPr>
        </p:nvSpPr>
        <p:spPr/>
        <p:txBody>
          <a:bodyPr/>
          <a:lstStyle/>
          <a:p>
            <a:pPr marL="0" indent="0">
              <a:spcBef>
                <a:spcPts val="0"/>
              </a:spcBef>
              <a:buNone/>
            </a:pPr>
            <a:r>
              <a:rPr lang="en-IN" sz="2400" dirty="0">
                <a:latin typeface="+mn-lt"/>
              </a:rPr>
              <a:t>Catching an exception by reference increases performance by preventing the exception </a:t>
            </a:r>
            <a:r>
              <a:rPr lang="en-IN" sz="2400" dirty="0" smtClean="0">
                <a:latin typeface="+mn-lt"/>
              </a:rPr>
              <a:t>object from </a:t>
            </a:r>
            <a:r>
              <a:rPr lang="en-IN" sz="2400" dirty="0">
                <a:latin typeface="+mn-lt"/>
              </a:rPr>
              <a:t>being copied when it’s caught. You’ll see in later chapters that catching by </a:t>
            </a:r>
            <a:r>
              <a:rPr lang="en-IN" sz="2400" dirty="0" smtClean="0">
                <a:latin typeface="+mn-lt"/>
              </a:rPr>
              <a:t>reference is </a:t>
            </a:r>
            <a:r>
              <a:rPr lang="en-IN" sz="2400" dirty="0">
                <a:latin typeface="+mn-lt"/>
              </a:rPr>
              <a:t>also important when defining </a:t>
            </a:r>
            <a:r>
              <a:rPr lang="en-IN" sz="2400" dirty="0">
                <a:solidFill>
                  <a:schemeClr val="tx1"/>
                </a:solidFill>
                <a:latin typeface="Consolas" panose="020B0609020204030204" pitchFamily="49" charset="0"/>
              </a:rPr>
              <a:t>catch</a:t>
            </a:r>
            <a:r>
              <a:rPr lang="en-IN" sz="2400" dirty="0">
                <a:latin typeface="+mn-lt"/>
              </a:rPr>
              <a:t> blocks that process related exception types.</a:t>
            </a:r>
          </a:p>
        </p:txBody>
      </p:sp>
    </p:spTree>
    <p:extLst>
      <p:ext uri="{BB962C8B-B14F-4D97-AF65-F5344CB8AC3E}">
        <p14:creationId xmlns:p14="http://schemas.microsoft.com/office/powerpoint/2010/main" val="118634965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7.10 Introduction </a:t>
            </a:r>
            <a:r>
              <a:rPr lang="en-IN" dirty="0"/>
              <a:t>to </a:t>
            </a:r>
            <a:r>
              <a:rPr lang="en-IN" dirty="0" smtClean="0"/>
              <a:t>C++ </a:t>
            </a:r>
            <a:r>
              <a:rPr lang="en-IN" dirty="0"/>
              <a:t>Standard Library Class Template </a:t>
            </a:r>
            <a:r>
              <a:rPr lang="en-IN" dirty="0">
                <a:latin typeface="Consolas" panose="020B0609020204030204" pitchFamily="49" charset="0"/>
              </a:rPr>
              <a:t>Vector</a:t>
            </a:r>
            <a:r>
              <a:rPr lang="en-IN" dirty="0"/>
              <a:t> </a:t>
            </a:r>
            <a:r>
              <a:rPr lang="en-IN" sz="2000" b="0" dirty="0" smtClean="0"/>
              <a:t>(7 </a:t>
            </a:r>
            <a:r>
              <a:rPr lang="en-IN" sz="2000" b="0" dirty="0"/>
              <a:t>of 8)</a:t>
            </a:r>
            <a:endParaRPr lang="en-IN" dirty="0"/>
          </a:p>
        </p:txBody>
      </p:sp>
      <p:sp>
        <p:nvSpPr>
          <p:cNvPr id="3" name="Text Placeholder 2"/>
          <p:cNvSpPr>
            <a:spLocks noGrp="1"/>
          </p:cNvSpPr>
          <p:nvPr>
            <p:ph type="body" idx="1"/>
          </p:nvPr>
        </p:nvSpPr>
        <p:spPr>
          <a:xfrm>
            <a:off x="457200" y="1600200"/>
            <a:ext cx="8229600" cy="4729163"/>
          </a:xfrm>
        </p:spPr>
        <p:txBody>
          <a:bodyPr/>
          <a:lstStyle/>
          <a:p>
            <a:pPr marL="0" indent="0" eaLnBrk="1" hangingPunct="1">
              <a:spcBef>
                <a:spcPts val="0"/>
              </a:spcBef>
              <a:buFont typeface="Wingdings 3" panose="05040102010807070707" pitchFamily="18" charset="2"/>
              <a:buNone/>
              <a:defRPr/>
            </a:pPr>
            <a:r>
              <a:rPr lang="en-US" sz="2400" b="1" dirty="0">
                <a:solidFill>
                  <a:srgbClr val="000000"/>
                </a:solidFill>
                <a:latin typeface="+mn-lt"/>
              </a:rPr>
              <a:t>Changing the Size of a </a:t>
            </a:r>
            <a:r>
              <a:rPr lang="en-US" sz="2400" b="1" dirty="0" smtClean="0">
                <a:solidFill>
                  <a:srgbClr val="000000"/>
                </a:solidFill>
                <a:latin typeface="Consolas" panose="020B0609020204030204" pitchFamily="49" charset="0"/>
              </a:rPr>
              <a:t>vector</a:t>
            </a:r>
            <a:endParaRPr lang="en-US" sz="2400" b="1" dirty="0">
              <a:solidFill>
                <a:srgbClr val="000000"/>
              </a:solidFill>
              <a:latin typeface="+mn-lt"/>
            </a:endParaRPr>
          </a:p>
          <a:p>
            <a:pPr>
              <a:defRPr/>
            </a:pPr>
            <a:r>
              <a:rPr lang="en-US" sz="2400" dirty="0">
                <a:solidFill>
                  <a:srgbClr val="000000"/>
                </a:solidFill>
                <a:latin typeface="+mn-lt"/>
              </a:rPr>
              <a:t>One of the key differences between a </a:t>
            </a:r>
            <a:r>
              <a:rPr lang="en-US" sz="2400" dirty="0">
                <a:solidFill>
                  <a:srgbClr val="000000"/>
                </a:solidFill>
                <a:latin typeface="Consolas" panose="020B0609020204030204" pitchFamily="49" charset="0"/>
              </a:rPr>
              <a:t>vector</a:t>
            </a:r>
            <a:r>
              <a:rPr lang="en-US" sz="2400" dirty="0">
                <a:solidFill>
                  <a:srgbClr val="000000"/>
                </a:solidFill>
                <a:latin typeface="+mn-lt"/>
              </a:rPr>
              <a:t> and an </a:t>
            </a:r>
            <a:r>
              <a:rPr lang="en-US" sz="2400" dirty="0">
                <a:solidFill>
                  <a:srgbClr val="000000"/>
                </a:solidFill>
                <a:latin typeface="Consolas" panose="020B0609020204030204" pitchFamily="49" charset="0"/>
              </a:rPr>
              <a:t>array</a:t>
            </a:r>
            <a:r>
              <a:rPr lang="en-US" sz="2400" dirty="0">
                <a:solidFill>
                  <a:srgbClr val="000000"/>
                </a:solidFill>
                <a:latin typeface="+mn-lt"/>
              </a:rPr>
              <a:t> is that a </a:t>
            </a:r>
            <a:r>
              <a:rPr lang="en-US" sz="2400" dirty="0">
                <a:solidFill>
                  <a:srgbClr val="000000"/>
                </a:solidFill>
                <a:latin typeface="Consolas" panose="020B0609020204030204" pitchFamily="49" charset="0"/>
              </a:rPr>
              <a:t>vector</a:t>
            </a:r>
            <a:r>
              <a:rPr lang="en-US" sz="2400" dirty="0">
                <a:solidFill>
                  <a:srgbClr val="000000"/>
                </a:solidFill>
                <a:latin typeface="+mn-lt"/>
              </a:rPr>
              <a:t> can dynamically grow and shrink as the number of elements it needs to accommodate varies</a:t>
            </a:r>
            <a:r>
              <a:rPr lang="en-US" sz="2400" dirty="0" smtClean="0">
                <a:solidFill>
                  <a:srgbClr val="000000"/>
                </a:solidFill>
                <a:latin typeface="+mn-lt"/>
              </a:rPr>
              <a:t>.</a:t>
            </a:r>
            <a:endParaRPr lang="en-US" sz="2400" dirty="0">
              <a:solidFill>
                <a:srgbClr val="000000"/>
              </a:solidFill>
              <a:latin typeface="+mn-lt"/>
            </a:endParaRPr>
          </a:p>
          <a:p>
            <a:pPr eaLnBrk="1" hangingPunct="1">
              <a:defRPr/>
            </a:pPr>
            <a:r>
              <a:rPr lang="en-US" sz="2400" dirty="0">
                <a:solidFill>
                  <a:srgbClr val="000000"/>
                </a:solidFill>
                <a:latin typeface="+mn-lt"/>
              </a:rPr>
              <a:t>To demonstrate this, line 88 shows the current size of </a:t>
            </a:r>
            <a:r>
              <a:rPr lang="en-US" sz="2400" dirty="0">
                <a:solidFill>
                  <a:srgbClr val="000000"/>
                </a:solidFill>
                <a:latin typeface="Consolas" panose="020B0609020204030204" pitchFamily="49" charset="0"/>
              </a:rPr>
              <a:t>integers3</a:t>
            </a:r>
            <a:r>
              <a:rPr lang="en-US" sz="2400" dirty="0">
                <a:solidFill>
                  <a:srgbClr val="000000"/>
                </a:solidFill>
                <a:latin typeface="+mn-lt"/>
              </a:rPr>
              <a:t>, line 89 calls the </a:t>
            </a:r>
            <a:r>
              <a:rPr lang="en-US" sz="2400" dirty="0" smtClean="0">
                <a:solidFill>
                  <a:srgbClr val="000000"/>
                </a:solidFill>
                <a:latin typeface="Consolas" panose="020B0609020204030204" pitchFamily="49" charset="0"/>
              </a:rPr>
              <a:t>vector’s</a:t>
            </a:r>
            <a:r>
              <a:rPr lang="en-US" sz="2400" dirty="0" smtClean="0">
                <a:solidFill>
                  <a:srgbClr val="000000"/>
                </a:solidFill>
                <a:latin typeface="+mn-lt"/>
              </a:rPr>
              <a:t> </a:t>
            </a:r>
            <a:r>
              <a:rPr lang="en-US" sz="2400" b="1" dirty="0">
                <a:solidFill>
                  <a:schemeClr val="tx1"/>
                </a:solidFill>
                <a:latin typeface="Consolas" panose="020B0609020204030204" pitchFamily="49" charset="0"/>
              </a:rPr>
              <a:t>push_back</a:t>
            </a:r>
            <a:r>
              <a:rPr lang="en-US" sz="2400" dirty="0">
                <a:solidFill>
                  <a:srgbClr val="0000FF"/>
                </a:solidFill>
                <a:latin typeface="+mn-lt"/>
              </a:rPr>
              <a:t> </a:t>
            </a:r>
            <a:r>
              <a:rPr lang="en-US" sz="2400" dirty="0">
                <a:solidFill>
                  <a:srgbClr val="000000"/>
                </a:solidFill>
                <a:latin typeface="+mn-lt"/>
              </a:rPr>
              <a:t>member function to add a new element containing 1000 to the end of the </a:t>
            </a:r>
            <a:r>
              <a:rPr lang="en-US" sz="2400" dirty="0">
                <a:solidFill>
                  <a:srgbClr val="000000"/>
                </a:solidFill>
                <a:latin typeface="Consolas" panose="020B0609020204030204" pitchFamily="49" charset="0"/>
              </a:rPr>
              <a:t>vector</a:t>
            </a:r>
            <a:r>
              <a:rPr lang="en-US" sz="2400" dirty="0">
                <a:solidFill>
                  <a:srgbClr val="000000"/>
                </a:solidFill>
                <a:latin typeface="+mn-lt"/>
              </a:rPr>
              <a:t> and line 90 shows the new size of </a:t>
            </a:r>
            <a:r>
              <a:rPr lang="en-US" sz="2400" dirty="0">
                <a:solidFill>
                  <a:srgbClr val="000000"/>
                </a:solidFill>
                <a:latin typeface="Consolas" panose="020B0609020204030204" pitchFamily="49" charset="0"/>
              </a:rPr>
              <a:t>integers3</a:t>
            </a:r>
            <a:r>
              <a:rPr lang="en-US" sz="2400" dirty="0" smtClean="0">
                <a:solidFill>
                  <a:srgbClr val="000000"/>
                </a:solidFill>
                <a:latin typeface="+mn-lt"/>
              </a:rPr>
              <a:t>.</a:t>
            </a:r>
            <a:endParaRPr lang="en-US" sz="2400" dirty="0">
              <a:solidFill>
                <a:srgbClr val="000000"/>
              </a:solidFill>
              <a:latin typeface="+mn-lt"/>
            </a:endParaRPr>
          </a:p>
          <a:p>
            <a:pPr eaLnBrk="1" hangingPunct="1">
              <a:defRPr/>
            </a:pPr>
            <a:r>
              <a:rPr lang="en-US" sz="2400" dirty="0">
                <a:solidFill>
                  <a:srgbClr val="000000"/>
                </a:solidFill>
                <a:latin typeface="+mn-lt"/>
              </a:rPr>
              <a:t>Line 92 then displays </a:t>
            </a:r>
            <a:r>
              <a:rPr lang="en-US" sz="2400" dirty="0">
                <a:solidFill>
                  <a:srgbClr val="000000"/>
                </a:solidFill>
                <a:latin typeface="Consolas" panose="020B0609020204030204" pitchFamily="49" charset="0"/>
              </a:rPr>
              <a:t>integers3’s</a:t>
            </a:r>
            <a:r>
              <a:rPr lang="en-US" sz="2400" dirty="0">
                <a:solidFill>
                  <a:srgbClr val="000000"/>
                </a:solidFill>
                <a:latin typeface="+mn-lt"/>
              </a:rPr>
              <a:t> new contents</a:t>
            </a:r>
            <a:r>
              <a:rPr lang="en-US" sz="2400" dirty="0" smtClean="0">
                <a:solidFill>
                  <a:srgbClr val="000000"/>
                </a:solidFill>
                <a:latin typeface="+mn-lt"/>
              </a:rPr>
              <a:t>.</a:t>
            </a:r>
            <a:endParaRPr lang="en-US" sz="2400" dirty="0">
              <a:solidFill>
                <a:srgbClr val="000000"/>
              </a:solidFill>
              <a:latin typeface="+mn-lt"/>
            </a:endParaRPr>
          </a:p>
        </p:txBody>
      </p:sp>
    </p:spTree>
    <p:extLst>
      <p:ext uri="{BB962C8B-B14F-4D97-AF65-F5344CB8AC3E}">
        <p14:creationId xmlns:p14="http://schemas.microsoft.com/office/powerpoint/2010/main" val="176913505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7.10 Introduction </a:t>
            </a:r>
            <a:r>
              <a:rPr lang="en-IN" dirty="0"/>
              <a:t>to </a:t>
            </a:r>
            <a:r>
              <a:rPr lang="en-IN" dirty="0" smtClean="0"/>
              <a:t>C++ </a:t>
            </a:r>
            <a:r>
              <a:rPr lang="en-IN" dirty="0"/>
              <a:t>Standard Library Class Template </a:t>
            </a:r>
            <a:r>
              <a:rPr lang="en-IN" dirty="0">
                <a:latin typeface="Consolas" panose="020B0609020204030204" pitchFamily="49" charset="0"/>
              </a:rPr>
              <a:t>Vector</a:t>
            </a:r>
            <a:r>
              <a:rPr lang="en-IN" dirty="0"/>
              <a:t> </a:t>
            </a:r>
            <a:r>
              <a:rPr lang="en-IN" sz="2000" b="0" dirty="0" smtClean="0"/>
              <a:t>(8 </a:t>
            </a:r>
            <a:r>
              <a:rPr lang="en-IN" sz="2000" b="0" dirty="0"/>
              <a:t>of 8)</a:t>
            </a:r>
            <a:endParaRPr lang="en-IN" dirty="0"/>
          </a:p>
        </p:txBody>
      </p:sp>
      <p:sp>
        <p:nvSpPr>
          <p:cNvPr id="3" name="Text Placeholder 2"/>
          <p:cNvSpPr>
            <a:spLocks noGrp="1"/>
          </p:cNvSpPr>
          <p:nvPr>
            <p:ph type="body" idx="1"/>
          </p:nvPr>
        </p:nvSpPr>
        <p:spPr/>
        <p:txBody>
          <a:bodyPr/>
          <a:lstStyle/>
          <a:p>
            <a:pPr marL="0" indent="0" eaLnBrk="1" hangingPunct="1">
              <a:spcBef>
                <a:spcPts val="0"/>
              </a:spcBef>
              <a:buFont typeface="Wingdings 3" panose="05040102010807070707" pitchFamily="18" charset="2"/>
              <a:buNone/>
              <a:defRPr/>
            </a:pPr>
            <a:r>
              <a:rPr lang="en-US" sz="2400" b="1" dirty="0" smtClean="0">
                <a:solidFill>
                  <a:srgbClr val="000000"/>
                </a:solidFill>
                <a:latin typeface="+mn-lt"/>
              </a:rPr>
              <a:t>C++</a:t>
            </a:r>
            <a:r>
              <a:rPr lang="en-US" sz="100" b="1" dirty="0" smtClean="0">
                <a:solidFill>
                  <a:srgbClr val="000000"/>
                </a:solidFill>
                <a:latin typeface="+mn-lt"/>
              </a:rPr>
              <a:t> </a:t>
            </a:r>
            <a:r>
              <a:rPr lang="en-US" sz="2400" b="1" dirty="0" smtClean="0">
                <a:solidFill>
                  <a:srgbClr val="000000"/>
                </a:solidFill>
                <a:latin typeface="+mn-lt"/>
              </a:rPr>
              <a:t>11</a:t>
            </a:r>
            <a:r>
              <a:rPr lang="en-US" sz="2400" b="1" dirty="0">
                <a:solidFill>
                  <a:srgbClr val="000000"/>
                </a:solidFill>
                <a:latin typeface="+mn-lt"/>
              </a:rPr>
              <a:t>: List Initializing a </a:t>
            </a:r>
            <a:r>
              <a:rPr lang="en-US" sz="2400" b="1" dirty="0" smtClean="0">
                <a:solidFill>
                  <a:srgbClr val="000000"/>
                </a:solidFill>
                <a:latin typeface="Consolas" panose="020B0609020204030204" pitchFamily="49" charset="0"/>
              </a:rPr>
              <a:t>vector</a:t>
            </a:r>
            <a:endParaRPr lang="en-US" sz="2400" b="1" dirty="0">
              <a:solidFill>
                <a:srgbClr val="000000"/>
              </a:solidFill>
              <a:latin typeface="+mn-lt"/>
            </a:endParaRPr>
          </a:p>
          <a:p>
            <a:pPr eaLnBrk="1" hangingPunct="1">
              <a:defRPr/>
            </a:pPr>
            <a:r>
              <a:rPr lang="en-US" sz="2400" dirty="0">
                <a:solidFill>
                  <a:srgbClr val="000000"/>
                </a:solidFill>
                <a:latin typeface="+mn-lt"/>
              </a:rPr>
              <a:t>Many of the </a:t>
            </a:r>
            <a:r>
              <a:rPr lang="en-US" sz="2400" dirty="0">
                <a:solidFill>
                  <a:srgbClr val="000000"/>
                </a:solidFill>
                <a:latin typeface="Consolas" panose="020B0609020204030204" pitchFamily="49" charset="0"/>
              </a:rPr>
              <a:t>array</a:t>
            </a:r>
            <a:r>
              <a:rPr lang="en-US" sz="2400" dirty="0">
                <a:solidFill>
                  <a:srgbClr val="000000"/>
                </a:solidFill>
                <a:latin typeface="+mn-lt"/>
              </a:rPr>
              <a:t> examples in this chapter used list initializers to specify the initial </a:t>
            </a:r>
            <a:r>
              <a:rPr lang="en-US" sz="2400" dirty="0">
                <a:solidFill>
                  <a:srgbClr val="000000"/>
                </a:solidFill>
                <a:latin typeface="Consolas" panose="020B0609020204030204" pitchFamily="49" charset="0"/>
              </a:rPr>
              <a:t>array</a:t>
            </a:r>
            <a:r>
              <a:rPr lang="en-US" sz="2400" dirty="0">
                <a:solidFill>
                  <a:srgbClr val="000000"/>
                </a:solidFill>
                <a:latin typeface="+mn-lt"/>
              </a:rPr>
              <a:t> element values</a:t>
            </a:r>
            <a:r>
              <a:rPr lang="en-US" sz="2400" dirty="0" smtClean="0">
                <a:solidFill>
                  <a:srgbClr val="000000"/>
                </a:solidFill>
                <a:latin typeface="+mn-lt"/>
              </a:rPr>
              <a:t>.</a:t>
            </a:r>
            <a:endParaRPr lang="en-US" sz="2400" dirty="0">
              <a:solidFill>
                <a:srgbClr val="000000"/>
              </a:solidFill>
              <a:latin typeface="+mn-lt"/>
            </a:endParaRPr>
          </a:p>
          <a:p>
            <a:pPr eaLnBrk="1" hangingPunct="1">
              <a:defRPr/>
            </a:pPr>
            <a:r>
              <a:rPr lang="en-US" sz="2400" dirty="0" smtClean="0">
                <a:solidFill>
                  <a:srgbClr val="000000"/>
                </a:solidFill>
                <a:latin typeface="+mn-lt"/>
              </a:rPr>
              <a:t>C++</a:t>
            </a:r>
            <a:r>
              <a:rPr lang="en-US" sz="100" dirty="0" smtClean="0">
                <a:solidFill>
                  <a:srgbClr val="000000"/>
                </a:solidFill>
                <a:latin typeface="+mn-lt"/>
              </a:rPr>
              <a:t> </a:t>
            </a:r>
            <a:r>
              <a:rPr lang="en-US" sz="2400" dirty="0" smtClean="0">
                <a:solidFill>
                  <a:srgbClr val="000000"/>
                </a:solidFill>
                <a:latin typeface="+mn-lt"/>
              </a:rPr>
              <a:t>11 </a:t>
            </a:r>
            <a:r>
              <a:rPr lang="en-US" sz="2400" dirty="0">
                <a:solidFill>
                  <a:srgbClr val="000000"/>
                </a:solidFill>
                <a:latin typeface="+mn-lt"/>
              </a:rPr>
              <a:t>also allows this for </a:t>
            </a:r>
            <a:r>
              <a:rPr lang="en-US" sz="2400" dirty="0">
                <a:solidFill>
                  <a:srgbClr val="000000"/>
                </a:solidFill>
                <a:latin typeface="Consolas" panose="020B0609020204030204" pitchFamily="49" charset="0"/>
              </a:rPr>
              <a:t>vectors</a:t>
            </a:r>
            <a:r>
              <a:rPr lang="en-US" sz="2400" dirty="0">
                <a:solidFill>
                  <a:srgbClr val="000000"/>
                </a:solidFill>
                <a:latin typeface="+mn-lt"/>
              </a:rPr>
              <a:t> (and other </a:t>
            </a:r>
            <a:r>
              <a:rPr lang="en-US" sz="2400" dirty="0" smtClean="0">
                <a:solidFill>
                  <a:srgbClr val="000000"/>
                </a:solidFill>
                <a:latin typeface="+mn-lt"/>
              </a:rPr>
              <a:t>C++ </a:t>
            </a:r>
            <a:r>
              <a:rPr lang="en-US" sz="2400" dirty="0">
                <a:solidFill>
                  <a:srgbClr val="000000"/>
                </a:solidFill>
                <a:latin typeface="+mn-lt"/>
              </a:rPr>
              <a:t>Standard Library data structures</a:t>
            </a:r>
            <a:r>
              <a:rPr lang="en-US" sz="2400" dirty="0" smtClean="0">
                <a:solidFill>
                  <a:srgbClr val="000000"/>
                </a:solidFill>
                <a:latin typeface="+mn-lt"/>
              </a:rPr>
              <a:t>).</a:t>
            </a:r>
            <a:endParaRPr lang="en-US" sz="2400" dirty="0">
              <a:solidFill>
                <a:srgbClr val="000000"/>
              </a:solidFill>
              <a:latin typeface="+mn-lt"/>
            </a:endParaRPr>
          </a:p>
        </p:txBody>
      </p:sp>
    </p:spTree>
    <p:extLst>
      <p:ext uri="{BB962C8B-B14F-4D97-AF65-F5344CB8AC3E}">
        <p14:creationId xmlns:p14="http://schemas.microsoft.com/office/powerpoint/2010/main" val="145849077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lt2"/>
                </a:solidFill>
              </a:rPr>
              <a:t>Copyright</a:t>
            </a:r>
            <a:endParaRPr lang="en-US" dirty="0"/>
          </a:p>
        </p:txBody>
      </p:sp>
      <p:pic>
        <p:nvPicPr>
          <p:cNvPr id="4" name="Picture 2" descr="This work is protected by United States copyright laws and is provided solely for the use of instructors in teaching their courses and assessing student learning. Dissemination or sale of any part of this work (including on the world wide web) will destroy the integrity of the work and is not permitted. The work and materials from it should never be made available to students except by instructors using the accompanying text in their classes. All recipients of this work are expected to abide by these restrictions and to honor the intended pedagogical purposes and the needs of other instructors who rely on these materials."/>
          <p:cNvPicPr>
            <a:picLocks noChangeAspect="1" noChangeArrowheads="1"/>
          </p:cNvPicPr>
          <p:nvPr/>
        </p:nvPicPr>
        <p:blipFill>
          <a:blip r:embed="rId2"/>
          <a:srcRect/>
          <a:stretch>
            <a:fillRect/>
          </a:stretch>
        </p:blipFill>
        <p:spPr bwMode="auto">
          <a:xfrm>
            <a:off x="767157" y="2310096"/>
            <a:ext cx="7423150" cy="2438400"/>
          </a:xfrm>
          <a:prstGeom prst="rect">
            <a:avLst/>
          </a:prstGeom>
          <a:noFill/>
          <a:ln w="9525">
            <a:noFill/>
            <a:miter lim="800000"/>
            <a:headEnd/>
            <a:tailEnd/>
          </a:ln>
        </p:spPr>
      </p:pic>
    </p:spTree>
    <p:extLst>
      <p:ext uri="{BB962C8B-B14F-4D97-AF65-F5344CB8AC3E}">
        <p14:creationId xmlns:p14="http://schemas.microsoft.com/office/powerpoint/2010/main" val="96436195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200" dirty="0" smtClean="0"/>
              <a:t>Figure 7.2 Precedence </a:t>
            </a:r>
            <a:r>
              <a:rPr lang="en-IN" sz="3200" dirty="0"/>
              <a:t>and Associativity of the Operators Introduced to This </a:t>
            </a:r>
            <a:r>
              <a:rPr lang="en-IN" sz="3200" dirty="0" smtClean="0"/>
              <a:t>Point </a:t>
            </a:r>
            <a:r>
              <a:rPr lang="en-IN" sz="2000" b="0" dirty="0" smtClean="0"/>
              <a:t>(1 of 2)</a:t>
            </a:r>
            <a:endParaRPr lang="en-IN" sz="2000" b="0" dirty="0"/>
          </a:p>
        </p:txBody>
      </p:sp>
      <p:graphicFrame>
        <p:nvGraphicFramePr>
          <p:cNvPr id="5" name="Table 4"/>
          <p:cNvGraphicFramePr>
            <a:graphicFrameLocks noGrp="1"/>
          </p:cNvGraphicFramePr>
          <p:nvPr>
            <p:extLst>
              <p:ext uri="{D42A27DB-BD31-4B8C-83A1-F6EECF244321}">
                <p14:modId xmlns:p14="http://schemas.microsoft.com/office/powerpoint/2010/main" val="2203875377"/>
              </p:ext>
            </p:extLst>
          </p:nvPr>
        </p:nvGraphicFramePr>
        <p:xfrm>
          <a:off x="742278" y="1811337"/>
          <a:ext cx="7368988" cy="4114800"/>
        </p:xfrm>
        <a:graphic>
          <a:graphicData uri="http://schemas.openxmlformats.org/drawingml/2006/table">
            <a:tbl>
              <a:tblPr firstRow="1" bandRow="1">
                <a:tableStyleId>{2D5ABB26-0587-4C30-8999-92F81FD0307C}</a:tableStyleId>
              </a:tblPr>
              <a:tblGrid>
                <a:gridCol w="2452743">
                  <a:extLst>
                    <a:ext uri="{9D8B030D-6E8A-4147-A177-3AD203B41FA5}">
                      <a16:colId xmlns:a16="http://schemas.microsoft.com/office/drawing/2014/main" val="3577846005"/>
                    </a:ext>
                  </a:extLst>
                </a:gridCol>
                <a:gridCol w="2850777">
                  <a:extLst>
                    <a:ext uri="{9D8B030D-6E8A-4147-A177-3AD203B41FA5}">
                      <a16:colId xmlns:a16="http://schemas.microsoft.com/office/drawing/2014/main" val="3211094993"/>
                    </a:ext>
                  </a:extLst>
                </a:gridCol>
                <a:gridCol w="2065468">
                  <a:extLst>
                    <a:ext uri="{9D8B030D-6E8A-4147-A177-3AD203B41FA5}">
                      <a16:colId xmlns:a16="http://schemas.microsoft.com/office/drawing/2014/main" val="764629899"/>
                    </a:ext>
                  </a:extLst>
                </a:gridCol>
              </a:tblGrid>
              <a:tr h="370840">
                <a:tc>
                  <a:txBody>
                    <a:bodyPr/>
                    <a:lstStyle/>
                    <a:p>
                      <a:r>
                        <a:rPr lang="en-IN" sz="1600" b="1" i="0" u="none" strike="noStrike" cap="none" baseline="0" dirty="0" smtClean="0">
                          <a:solidFill>
                            <a:schemeClr val="tx1"/>
                          </a:solidFill>
                          <a:latin typeface="+mn-lt"/>
                          <a:ea typeface="+mn-ea"/>
                          <a:cs typeface="+mn-cs"/>
                          <a:sym typeface="Arial"/>
                        </a:rPr>
                        <a:t>Operators</a:t>
                      </a:r>
                      <a:endParaRPr lang="en-IN" sz="16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600" b="1" i="0" u="none" strike="noStrike" cap="none" baseline="0" dirty="0" smtClean="0">
                          <a:solidFill>
                            <a:schemeClr val="tx1"/>
                          </a:solidFill>
                          <a:latin typeface="+mn-lt"/>
                          <a:ea typeface="+mn-ea"/>
                          <a:cs typeface="+mn-cs"/>
                          <a:sym typeface="Arial"/>
                        </a:rPr>
                        <a:t>Associativity</a:t>
                      </a:r>
                      <a:endParaRPr lang="en-IN" sz="16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600" b="1" i="0" u="none" strike="noStrike" cap="none" baseline="0" dirty="0" smtClean="0">
                          <a:solidFill>
                            <a:schemeClr val="tx1"/>
                          </a:solidFill>
                          <a:latin typeface="+mn-lt"/>
                          <a:ea typeface="+mn-ea"/>
                          <a:cs typeface="+mn-cs"/>
                          <a:sym typeface="Arial"/>
                        </a:rPr>
                        <a:t>Type</a:t>
                      </a:r>
                      <a:endParaRPr lang="en-IN" sz="16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95077155"/>
                  </a:ext>
                </a:extLst>
              </a:tr>
              <a:tr h="370840">
                <a:tc>
                  <a:txBody>
                    <a:bodyPr/>
                    <a:lstStyle/>
                    <a:p>
                      <a:pPr marL="0" marR="0">
                        <a:lnSpc>
                          <a:spcPct val="107000"/>
                        </a:lnSpc>
                        <a:spcBef>
                          <a:spcPts val="0"/>
                        </a:spcBef>
                        <a:spcAft>
                          <a:spcPts val="0"/>
                        </a:spcAft>
                      </a:pPr>
                      <a:r>
                        <a:rPr lang="en-US" sz="1100" dirty="0">
                          <a:solidFill>
                            <a:schemeClr val="bg1"/>
                          </a:solidFill>
                          <a:effectLst/>
                          <a:latin typeface="+mn-lt"/>
                          <a:ea typeface="Calibri" panose="020F0502020204030204" pitchFamily="34" charset="0"/>
                          <a:cs typeface="Times New Roman" panose="02020603050405020304" pitchFamily="18" charset="0"/>
                        </a:rPr>
                        <a:t>colon colon left parenthesis right parenthesis</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600" b="0" i="0" u="none" strike="noStrike" cap="none" baseline="0" dirty="0" smtClean="0">
                          <a:solidFill>
                            <a:schemeClr val="tx1"/>
                          </a:solidFill>
                          <a:latin typeface="+mn-lt"/>
                          <a:ea typeface="+mn-ea"/>
                          <a:cs typeface="+mn-cs"/>
                          <a:sym typeface="Arial"/>
                        </a:rPr>
                        <a:t>left to right</a:t>
                      </a:r>
                    </a:p>
                    <a:p>
                      <a:r>
                        <a:rPr lang="en-IN" sz="1600" b="0" i="0" u="none" strike="noStrike" cap="none" baseline="0" dirty="0" smtClean="0">
                          <a:solidFill>
                            <a:schemeClr val="tx1"/>
                          </a:solidFill>
                          <a:latin typeface="+mn-lt"/>
                          <a:ea typeface="+mn-ea"/>
                          <a:cs typeface="+mn-cs"/>
                          <a:sym typeface="Arial"/>
                        </a:rPr>
                        <a:t>[</a:t>
                      </a:r>
                      <a:r>
                        <a:rPr lang="en-IN" sz="1600" b="1" i="0" u="none" strike="noStrike" cap="none" baseline="0" dirty="0" smtClean="0">
                          <a:solidFill>
                            <a:schemeClr val="tx1"/>
                          </a:solidFill>
                          <a:latin typeface="+mn-lt"/>
                          <a:ea typeface="+mn-ea"/>
                          <a:cs typeface="+mn-cs"/>
                          <a:sym typeface="Arial"/>
                        </a:rPr>
                        <a:t>See caution in Figure 2.10 regarding grouping parentheses.]</a:t>
                      </a:r>
                      <a:endParaRPr lang="en-IN" sz="1600" b="1" i="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600" b="0" i="0" u="none" strike="noStrike" cap="none" baseline="0" dirty="0" smtClean="0">
                          <a:solidFill>
                            <a:schemeClr val="tx1"/>
                          </a:solidFill>
                          <a:latin typeface="+mn-lt"/>
                          <a:ea typeface="+mn-ea"/>
                          <a:cs typeface="+mn-cs"/>
                          <a:sym typeface="Arial"/>
                        </a:rPr>
                        <a:t>primary</a:t>
                      </a:r>
                      <a:endParaRPr lang="en-IN"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14174804"/>
                  </a:ext>
                </a:extLst>
              </a:tr>
              <a:tr h="699079">
                <a:tc>
                  <a:txBody>
                    <a:bodyPr/>
                    <a:lstStyle/>
                    <a:p>
                      <a:r>
                        <a:rPr lang="en-US" sz="800" b="0" i="0" u="none" strike="noStrike" cap="none" dirty="0" smtClean="0">
                          <a:solidFill>
                            <a:schemeClr val="bg1"/>
                          </a:solidFill>
                          <a:effectLst/>
                          <a:latin typeface="+mn-lt"/>
                          <a:ea typeface="+mn-ea"/>
                          <a:cs typeface="+mn-cs"/>
                          <a:sym typeface="Arial"/>
                        </a:rPr>
                        <a:t>left parenthesis right parenthesis left bracket right bracket plus plus minus minus </a:t>
                      </a:r>
                      <a:r>
                        <a:rPr lang="en-IN" sz="1600" b="0" i="0" u="none" strike="noStrike" cap="none" baseline="0" dirty="0" smtClean="0">
                          <a:solidFill>
                            <a:schemeClr val="tx1"/>
                          </a:solidFill>
                          <a:latin typeface="+mn-lt"/>
                          <a:ea typeface="+mn-ea"/>
                          <a:cs typeface="+mn-cs"/>
                          <a:sym typeface="Arial"/>
                        </a:rPr>
                        <a:t>static_cast&lt;type&gt;(operand)</a:t>
                      </a:r>
                      <a:endParaRPr lang="en-IN" sz="1600" i="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600" b="0" i="0" u="none" strike="noStrike" cap="none" baseline="0" dirty="0" smtClean="0">
                          <a:solidFill>
                            <a:schemeClr val="tx1"/>
                          </a:solidFill>
                          <a:latin typeface="+mn-lt"/>
                          <a:ea typeface="+mn-ea"/>
                          <a:cs typeface="+mn-cs"/>
                          <a:sym typeface="Arial"/>
                        </a:rPr>
                        <a:t>left to right</a:t>
                      </a:r>
                      <a:endParaRPr lang="en-IN"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600" b="0" i="0" u="none" strike="noStrike" cap="none" baseline="0" dirty="0" smtClean="0">
                          <a:solidFill>
                            <a:schemeClr val="tx1"/>
                          </a:solidFill>
                          <a:latin typeface="+mn-lt"/>
                          <a:ea typeface="+mn-ea"/>
                          <a:cs typeface="+mn-cs"/>
                          <a:sym typeface="Arial"/>
                        </a:rPr>
                        <a:t>postfix</a:t>
                      </a:r>
                      <a:endParaRPr lang="en-IN"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94571568"/>
                  </a:ext>
                </a:extLst>
              </a:tr>
              <a:tr h="370840">
                <a:tc>
                  <a:txBody>
                    <a:bodyPr/>
                    <a:lstStyle/>
                    <a:p>
                      <a:r>
                        <a:rPr lang="en-IN" sz="1600" b="0" i="0" u="none" strike="noStrike" cap="none" baseline="0" dirty="0" smtClean="0">
                          <a:solidFill>
                            <a:schemeClr val="tx1"/>
                          </a:solidFill>
                          <a:latin typeface="+mn-lt"/>
                          <a:ea typeface="+mn-ea"/>
                          <a:cs typeface="+mn-cs"/>
                          <a:sym typeface="Arial"/>
                        </a:rPr>
                        <a:t>++ -- + - !</a:t>
                      </a:r>
                      <a:endParaRPr lang="en-IN"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600" b="0" i="0" u="none" strike="noStrike" cap="none" baseline="0" dirty="0" smtClean="0">
                          <a:solidFill>
                            <a:schemeClr val="tx1"/>
                          </a:solidFill>
                          <a:latin typeface="+mn-lt"/>
                          <a:ea typeface="+mn-ea"/>
                          <a:cs typeface="+mn-cs"/>
                          <a:sym typeface="Arial"/>
                        </a:rPr>
                        <a:t>right to left</a:t>
                      </a:r>
                      <a:endParaRPr lang="en-IN"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600" b="0" i="0" u="none" strike="noStrike" cap="none" baseline="0" dirty="0" smtClean="0">
                          <a:solidFill>
                            <a:schemeClr val="tx1"/>
                          </a:solidFill>
                          <a:latin typeface="+mn-lt"/>
                          <a:ea typeface="+mn-ea"/>
                          <a:cs typeface="+mn-cs"/>
                          <a:sym typeface="Arial"/>
                        </a:rPr>
                        <a:t>unary (prefix)</a:t>
                      </a:r>
                      <a:endParaRPr lang="en-IN"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23145716"/>
                  </a:ext>
                </a:extLst>
              </a:tr>
              <a:tr h="370840">
                <a:tc>
                  <a:txBody>
                    <a:bodyPr/>
                    <a:lstStyle/>
                    <a:p>
                      <a:r>
                        <a:rPr lang="en-US" sz="1000" b="0" i="0" u="none" strike="noStrike" cap="none" dirty="0" smtClean="0">
                          <a:solidFill>
                            <a:schemeClr val="bg1"/>
                          </a:solidFill>
                          <a:effectLst/>
                          <a:latin typeface="+mn-lt"/>
                          <a:ea typeface="+mn-ea"/>
                          <a:cs typeface="+mn-cs"/>
                          <a:sym typeface="Arial"/>
                        </a:rPr>
                        <a:t>asterisk forward slash percent sign</a:t>
                      </a:r>
                      <a:endParaRPr lang="en-IN" sz="1000"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600" b="0" i="0" u="none" strike="noStrike" cap="none" baseline="0" dirty="0" smtClean="0">
                          <a:solidFill>
                            <a:schemeClr val="tx1"/>
                          </a:solidFill>
                          <a:latin typeface="+mn-lt"/>
                          <a:ea typeface="+mn-ea"/>
                          <a:cs typeface="+mn-cs"/>
                          <a:sym typeface="Arial"/>
                        </a:rPr>
                        <a:t>left to right</a:t>
                      </a:r>
                      <a:endParaRPr lang="en-IN"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600" b="0" i="0" u="none" strike="noStrike" cap="none" baseline="0" dirty="0" smtClean="0">
                          <a:solidFill>
                            <a:schemeClr val="tx1"/>
                          </a:solidFill>
                          <a:latin typeface="+mn-lt"/>
                          <a:ea typeface="+mn-ea"/>
                          <a:cs typeface="+mn-cs"/>
                          <a:sym typeface="Arial"/>
                        </a:rPr>
                        <a:t>multiplicative</a:t>
                      </a:r>
                      <a:endParaRPr lang="en-IN"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62833179"/>
                  </a:ext>
                </a:extLst>
              </a:tr>
              <a:tr h="370840">
                <a:tc>
                  <a:txBody>
                    <a:bodyPr/>
                    <a:lstStyle/>
                    <a:p>
                      <a:r>
                        <a:rPr lang="en-IN" sz="1600" b="0" i="0" u="none" strike="noStrike" cap="none" baseline="0" dirty="0" smtClean="0">
                          <a:solidFill>
                            <a:schemeClr val="tx1"/>
                          </a:solidFill>
                          <a:latin typeface="+mn-lt"/>
                          <a:ea typeface="+mn-ea"/>
                          <a:cs typeface="+mn-cs"/>
                          <a:sym typeface="Arial"/>
                        </a:rPr>
                        <a:t>+ -</a:t>
                      </a:r>
                      <a:endParaRPr lang="en-IN"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600" b="0" i="0" u="none" strike="noStrike" cap="none" baseline="0" dirty="0" smtClean="0">
                          <a:solidFill>
                            <a:schemeClr val="tx1"/>
                          </a:solidFill>
                          <a:latin typeface="+mn-lt"/>
                          <a:ea typeface="+mn-ea"/>
                          <a:cs typeface="+mn-cs"/>
                          <a:sym typeface="Arial"/>
                        </a:rPr>
                        <a:t>left to right</a:t>
                      </a:r>
                      <a:endParaRPr lang="en-IN"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600" b="0" i="0" u="none" strike="noStrike" cap="none" baseline="0" dirty="0" smtClean="0">
                          <a:solidFill>
                            <a:schemeClr val="tx1"/>
                          </a:solidFill>
                          <a:latin typeface="+mn-lt"/>
                          <a:ea typeface="+mn-ea"/>
                          <a:cs typeface="+mn-cs"/>
                          <a:sym typeface="Arial"/>
                        </a:rPr>
                        <a:t>additive</a:t>
                      </a:r>
                      <a:endParaRPr lang="en-IN"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75765300"/>
                  </a:ext>
                </a:extLst>
              </a:tr>
              <a:tr h="370840">
                <a:tc>
                  <a:txBody>
                    <a:bodyPr/>
                    <a:lstStyle/>
                    <a:p>
                      <a:pPr marL="0" marR="0">
                        <a:lnSpc>
                          <a:spcPct val="107000"/>
                        </a:lnSpc>
                        <a:spcBef>
                          <a:spcPts val="0"/>
                        </a:spcBef>
                        <a:spcAft>
                          <a:spcPts val="0"/>
                        </a:spcAft>
                      </a:pPr>
                      <a:r>
                        <a:rPr lang="en-US" sz="500" dirty="0">
                          <a:solidFill>
                            <a:schemeClr val="bg1"/>
                          </a:solidFill>
                          <a:effectLst/>
                          <a:latin typeface="+mn-lt"/>
                          <a:ea typeface="Calibri" panose="020F0502020204030204" pitchFamily="34" charset="0"/>
                          <a:cs typeface="Times New Roman" panose="02020603050405020304" pitchFamily="18" charset="0"/>
                        </a:rPr>
                        <a:t>left angle bracket left angle bracket right angle bracket right angle bracket</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600" b="0" i="0" u="none" strike="noStrike" cap="none" baseline="0" dirty="0" smtClean="0">
                          <a:solidFill>
                            <a:schemeClr val="tx1"/>
                          </a:solidFill>
                          <a:latin typeface="+mn-lt"/>
                          <a:ea typeface="+mn-ea"/>
                          <a:cs typeface="+mn-cs"/>
                          <a:sym typeface="Arial"/>
                        </a:rPr>
                        <a:t>left to right</a:t>
                      </a:r>
                      <a:endParaRPr lang="en-IN"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600" b="0" i="0" u="none" strike="noStrike" cap="none" baseline="0" dirty="0" smtClean="0">
                          <a:solidFill>
                            <a:schemeClr val="tx1"/>
                          </a:solidFill>
                          <a:latin typeface="+mn-lt"/>
                          <a:ea typeface="+mn-ea"/>
                          <a:cs typeface="+mn-cs"/>
                          <a:sym typeface="Arial"/>
                        </a:rPr>
                        <a:t>insertion/extraction</a:t>
                      </a:r>
                      <a:endParaRPr lang="en-IN"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73337929"/>
                  </a:ext>
                </a:extLst>
              </a:tr>
              <a:tr h="370840">
                <a:tc>
                  <a:txBody>
                    <a:bodyPr/>
                    <a:lstStyle/>
                    <a:p>
                      <a:r>
                        <a:rPr lang="en-US" sz="500" b="0" i="0" u="none" strike="noStrike" cap="none" dirty="0" smtClean="0">
                          <a:solidFill>
                            <a:schemeClr val="bg1"/>
                          </a:solidFill>
                          <a:effectLst/>
                          <a:latin typeface="+mn-lt"/>
                          <a:ea typeface="+mn-ea"/>
                          <a:cs typeface="+mn-cs"/>
                          <a:sym typeface="Arial"/>
                        </a:rPr>
                        <a:t>less than sign less than sign equals greater than sign greater than sign equals</a:t>
                      </a:r>
                      <a:endParaRPr lang="en-IN" sz="500"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600" b="0" i="0" u="none" strike="noStrike" cap="none" baseline="0" dirty="0" smtClean="0">
                          <a:solidFill>
                            <a:schemeClr val="tx1"/>
                          </a:solidFill>
                          <a:latin typeface="+mn-lt"/>
                          <a:ea typeface="+mn-ea"/>
                          <a:cs typeface="+mn-cs"/>
                          <a:sym typeface="Arial"/>
                        </a:rPr>
                        <a:t>left to right</a:t>
                      </a:r>
                      <a:endParaRPr lang="en-IN"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600" b="0" i="0" u="none" strike="noStrike" cap="none" baseline="0" dirty="0" smtClean="0">
                          <a:solidFill>
                            <a:schemeClr val="tx1"/>
                          </a:solidFill>
                          <a:latin typeface="+mn-lt"/>
                          <a:ea typeface="+mn-ea"/>
                          <a:cs typeface="+mn-cs"/>
                          <a:sym typeface="Arial"/>
                        </a:rPr>
                        <a:t>relational</a:t>
                      </a:r>
                      <a:endParaRPr lang="en-IN"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21282434"/>
                  </a:ext>
                </a:extLst>
              </a:tr>
            </a:tbl>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3737077825"/>
              </p:ext>
            </p:extLst>
          </p:nvPr>
        </p:nvGraphicFramePr>
        <p:xfrm>
          <a:off x="881095" y="2352413"/>
          <a:ext cx="364907" cy="324364"/>
        </p:xfrm>
        <a:graphic>
          <a:graphicData uri="http://schemas.openxmlformats.org/presentationml/2006/ole">
            <mc:AlternateContent xmlns:mc="http://schemas.openxmlformats.org/markup-compatibility/2006">
              <mc:Choice xmlns:v="urn:schemas-microsoft-com:vml" Requires="v">
                <p:oleObj spid="_x0000_s4812" name="Equation" r:id="rId3" imgW="228600" imgH="203040" progId="Equation.DSMT4">
                  <p:embed/>
                </p:oleObj>
              </mc:Choice>
              <mc:Fallback>
                <p:oleObj name="Equation" r:id="rId3" imgW="228600" imgH="203040" progId="Equation.DSMT4">
                  <p:embed/>
                  <p:pic>
                    <p:nvPicPr>
                      <p:cNvPr id="0" name=""/>
                      <p:cNvPicPr/>
                      <p:nvPr/>
                    </p:nvPicPr>
                    <p:blipFill>
                      <a:blip r:embed="rId4"/>
                      <a:stretch>
                        <a:fillRect/>
                      </a:stretch>
                    </p:blipFill>
                    <p:spPr>
                      <a:xfrm>
                        <a:off x="881095" y="2352413"/>
                        <a:ext cx="364907" cy="324364"/>
                      </a:xfrm>
                      <a:prstGeom prst="rect">
                        <a:avLst/>
                      </a:prstGeom>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1558722148"/>
              </p:ext>
            </p:extLst>
          </p:nvPr>
        </p:nvGraphicFramePr>
        <p:xfrm>
          <a:off x="806096" y="3244449"/>
          <a:ext cx="963844" cy="328119"/>
        </p:xfrm>
        <a:graphic>
          <a:graphicData uri="http://schemas.openxmlformats.org/presentationml/2006/ole">
            <mc:AlternateContent xmlns:mc="http://schemas.openxmlformats.org/markup-compatibility/2006">
              <mc:Choice xmlns:v="urn:schemas-microsoft-com:vml" Requires="v">
                <p:oleObj spid="_x0000_s4813" name="Equation" r:id="rId5" imgW="596880" imgH="203040" progId="Equation.DSMT4">
                  <p:embed/>
                </p:oleObj>
              </mc:Choice>
              <mc:Fallback>
                <p:oleObj name="Equation" r:id="rId5" imgW="596880" imgH="203040" progId="Equation.DSMT4">
                  <p:embed/>
                  <p:pic>
                    <p:nvPicPr>
                      <p:cNvPr id="0" name=""/>
                      <p:cNvPicPr/>
                      <p:nvPr/>
                    </p:nvPicPr>
                    <p:blipFill>
                      <a:blip r:embed="rId6"/>
                      <a:stretch>
                        <a:fillRect/>
                      </a:stretch>
                    </p:blipFill>
                    <p:spPr>
                      <a:xfrm>
                        <a:off x="806096" y="3244449"/>
                        <a:ext cx="963844" cy="328119"/>
                      </a:xfrm>
                      <a:prstGeom prst="rect">
                        <a:avLst/>
                      </a:prstGeom>
                    </p:spPr>
                  </p:pic>
                </p:oleObj>
              </mc:Fallback>
            </mc:AlternateContent>
          </a:graphicData>
        </a:graphic>
      </p:graphicFrame>
      <p:graphicFrame>
        <p:nvGraphicFramePr>
          <p:cNvPr id="8" name="Object 7"/>
          <p:cNvGraphicFramePr>
            <a:graphicFrameLocks noChangeAspect="1"/>
          </p:cNvGraphicFramePr>
          <p:nvPr>
            <p:extLst>
              <p:ext uri="{D42A27DB-BD31-4B8C-83A1-F6EECF244321}">
                <p14:modId xmlns:p14="http://schemas.microsoft.com/office/powerpoint/2010/main" val="2037682408"/>
              </p:ext>
            </p:extLst>
          </p:nvPr>
        </p:nvGraphicFramePr>
        <p:xfrm>
          <a:off x="1212641" y="4417109"/>
          <a:ext cx="551111" cy="352716"/>
        </p:xfrm>
        <a:graphic>
          <a:graphicData uri="http://schemas.openxmlformats.org/presentationml/2006/ole">
            <mc:AlternateContent xmlns:mc="http://schemas.openxmlformats.org/markup-compatibility/2006">
              <mc:Choice xmlns:v="urn:schemas-microsoft-com:vml" Requires="v">
                <p:oleObj spid="_x0000_s4814" name="Equation" r:id="rId7" imgW="317160" imgH="203040" progId="Equation.DSMT4">
                  <p:embed/>
                </p:oleObj>
              </mc:Choice>
              <mc:Fallback>
                <p:oleObj name="Equation" r:id="rId7" imgW="317160" imgH="203040" progId="Equation.DSMT4">
                  <p:embed/>
                  <p:pic>
                    <p:nvPicPr>
                      <p:cNvPr id="0" name=""/>
                      <p:cNvPicPr/>
                      <p:nvPr/>
                    </p:nvPicPr>
                    <p:blipFill>
                      <a:blip r:embed="rId8"/>
                      <a:stretch>
                        <a:fillRect/>
                      </a:stretch>
                    </p:blipFill>
                    <p:spPr>
                      <a:xfrm>
                        <a:off x="1212641" y="4417109"/>
                        <a:ext cx="551111" cy="352716"/>
                      </a:xfrm>
                      <a:prstGeom prst="rect">
                        <a:avLst/>
                      </a:prstGeom>
                    </p:spPr>
                  </p:pic>
                </p:oleObj>
              </mc:Fallback>
            </mc:AlternateContent>
          </a:graphicData>
        </a:graphic>
      </p:graphicFrame>
      <p:graphicFrame>
        <p:nvGraphicFramePr>
          <p:cNvPr id="9" name="Object 8"/>
          <p:cNvGraphicFramePr>
            <a:graphicFrameLocks noChangeAspect="1"/>
          </p:cNvGraphicFramePr>
          <p:nvPr>
            <p:extLst>
              <p:ext uri="{D42A27DB-BD31-4B8C-83A1-F6EECF244321}">
                <p14:modId xmlns:p14="http://schemas.microsoft.com/office/powerpoint/2010/main" val="997789842"/>
              </p:ext>
            </p:extLst>
          </p:nvPr>
        </p:nvGraphicFramePr>
        <p:xfrm>
          <a:off x="881095" y="5209426"/>
          <a:ext cx="799522" cy="319812"/>
        </p:xfrm>
        <a:graphic>
          <a:graphicData uri="http://schemas.openxmlformats.org/presentationml/2006/ole">
            <mc:AlternateContent xmlns:mc="http://schemas.openxmlformats.org/markup-compatibility/2006">
              <mc:Choice xmlns:v="urn:schemas-microsoft-com:vml" Requires="v">
                <p:oleObj spid="_x0000_s4815" name="Equation" r:id="rId9" imgW="444240" imgH="177480" progId="Equation.DSMT4">
                  <p:embed/>
                </p:oleObj>
              </mc:Choice>
              <mc:Fallback>
                <p:oleObj name="Equation" r:id="rId9" imgW="444240" imgH="177480" progId="Equation.DSMT4">
                  <p:embed/>
                  <p:pic>
                    <p:nvPicPr>
                      <p:cNvPr id="0" name=""/>
                      <p:cNvPicPr/>
                      <p:nvPr/>
                    </p:nvPicPr>
                    <p:blipFill>
                      <a:blip r:embed="rId10"/>
                      <a:stretch>
                        <a:fillRect/>
                      </a:stretch>
                    </p:blipFill>
                    <p:spPr>
                      <a:xfrm>
                        <a:off x="881095" y="5209426"/>
                        <a:ext cx="799522" cy="319812"/>
                      </a:xfrm>
                      <a:prstGeom prst="rect">
                        <a:avLst/>
                      </a:prstGeom>
                    </p:spPr>
                  </p:pic>
                </p:oleObj>
              </mc:Fallback>
            </mc:AlternateContent>
          </a:graphicData>
        </a:graphic>
      </p:graphicFrame>
      <p:graphicFrame>
        <p:nvGraphicFramePr>
          <p:cNvPr id="10" name="Object 9"/>
          <p:cNvGraphicFramePr>
            <a:graphicFrameLocks noChangeAspect="1"/>
          </p:cNvGraphicFramePr>
          <p:nvPr>
            <p:extLst>
              <p:ext uri="{D42A27DB-BD31-4B8C-83A1-F6EECF244321}">
                <p14:modId xmlns:p14="http://schemas.microsoft.com/office/powerpoint/2010/main" val="2514743338"/>
              </p:ext>
            </p:extLst>
          </p:nvPr>
        </p:nvGraphicFramePr>
        <p:xfrm>
          <a:off x="862308" y="5529238"/>
          <a:ext cx="1119562" cy="307334"/>
        </p:xfrm>
        <a:graphic>
          <a:graphicData uri="http://schemas.openxmlformats.org/presentationml/2006/ole">
            <mc:AlternateContent xmlns:mc="http://schemas.openxmlformats.org/markup-compatibility/2006">
              <mc:Choice xmlns:v="urn:schemas-microsoft-com:vml" Requires="v">
                <p:oleObj spid="_x0000_s4816" name="Equation" r:id="rId11" imgW="647640" imgH="177480" progId="Equation.DSMT4">
                  <p:embed/>
                </p:oleObj>
              </mc:Choice>
              <mc:Fallback>
                <p:oleObj name="Equation" r:id="rId11" imgW="647640" imgH="177480" progId="Equation.DSMT4">
                  <p:embed/>
                  <p:pic>
                    <p:nvPicPr>
                      <p:cNvPr id="0" name=""/>
                      <p:cNvPicPr/>
                      <p:nvPr/>
                    </p:nvPicPr>
                    <p:blipFill>
                      <a:blip r:embed="rId12"/>
                      <a:stretch>
                        <a:fillRect/>
                      </a:stretch>
                    </p:blipFill>
                    <p:spPr>
                      <a:xfrm>
                        <a:off x="862308" y="5529238"/>
                        <a:ext cx="1119562" cy="307334"/>
                      </a:xfrm>
                      <a:prstGeom prst="rect">
                        <a:avLst/>
                      </a:prstGeom>
                    </p:spPr>
                  </p:pic>
                </p:oleObj>
              </mc:Fallback>
            </mc:AlternateContent>
          </a:graphicData>
        </a:graphic>
      </p:graphicFrame>
    </p:spTree>
    <p:extLst>
      <p:ext uri="{BB962C8B-B14F-4D97-AF65-F5344CB8AC3E}">
        <p14:creationId xmlns:p14="http://schemas.microsoft.com/office/powerpoint/2010/main" val="24548847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200" dirty="0"/>
              <a:t>Figure 7.2 Precedence and Associativity of the Operators Introduced to This </a:t>
            </a:r>
            <a:r>
              <a:rPr lang="en-IN" sz="3200" dirty="0" smtClean="0"/>
              <a:t>Point </a:t>
            </a:r>
            <a:r>
              <a:rPr lang="en-IN" sz="2000" b="0" dirty="0" smtClean="0"/>
              <a:t>(2 of 2)</a:t>
            </a:r>
            <a:endParaRPr lang="en-IN" sz="2000" b="0" dirty="0"/>
          </a:p>
        </p:txBody>
      </p:sp>
      <p:graphicFrame>
        <p:nvGraphicFramePr>
          <p:cNvPr id="4" name="Table 3"/>
          <p:cNvGraphicFramePr>
            <a:graphicFrameLocks noGrp="1"/>
          </p:cNvGraphicFramePr>
          <p:nvPr>
            <p:extLst>
              <p:ext uri="{D42A27DB-BD31-4B8C-83A1-F6EECF244321}">
                <p14:modId xmlns:p14="http://schemas.microsoft.com/office/powerpoint/2010/main" val="3625548152"/>
              </p:ext>
            </p:extLst>
          </p:nvPr>
        </p:nvGraphicFramePr>
        <p:xfrm>
          <a:off x="1309687" y="2200275"/>
          <a:ext cx="6096000" cy="2727493"/>
        </p:xfrm>
        <a:graphic>
          <a:graphicData uri="http://schemas.openxmlformats.org/drawingml/2006/table">
            <a:tbl>
              <a:tblPr firstRow="1" bandRow="1">
                <a:tableStyleId>{2D5ABB26-0587-4C30-8999-92F81FD0307C}</a:tableStyleId>
              </a:tblPr>
              <a:tblGrid>
                <a:gridCol w="2032000">
                  <a:extLst>
                    <a:ext uri="{9D8B030D-6E8A-4147-A177-3AD203B41FA5}">
                      <a16:colId xmlns:a16="http://schemas.microsoft.com/office/drawing/2014/main" val="336795346"/>
                    </a:ext>
                  </a:extLst>
                </a:gridCol>
                <a:gridCol w="2032000">
                  <a:extLst>
                    <a:ext uri="{9D8B030D-6E8A-4147-A177-3AD203B41FA5}">
                      <a16:colId xmlns:a16="http://schemas.microsoft.com/office/drawing/2014/main" val="3820107638"/>
                    </a:ext>
                  </a:extLst>
                </a:gridCol>
                <a:gridCol w="2032000">
                  <a:extLst>
                    <a:ext uri="{9D8B030D-6E8A-4147-A177-3AD203B41FA5}">
                      <a16:colId xmlns:a16="http://schemas.microsoft.com/office/drawing/2014/main" val="1014883861"/>
                    </a:ext>
                  </a:extLst>
                </a:gridCol>
              </a:tblGrid>
              <a:tr h="341117">
                <a:tc>
                  <a:txBody>
                    <a:bodyPr/>
                    <a:lstStyle/>
                    <a:p>
                      <a:r>
                        <a:rPr lang="en-IN" sz="1600" b="1" i="0" u="none" strike="noStrike" cap="none" baseline="0" dirty="0" smtClean="0">
                          <a:solidFill>
                            <a:schemeClr val="tx1"/>
                          </a:solidFill>
                          <a:latin typeface="+mn-lt"/>
                          <a:ea typeface="+mn-ea"/>
                          <a:cs typeface="+mn-cs"/>
                          <a:sym typeface="Arial"/>
                        </a:rPr>
                        <a:t>Operators</a:t>
                      </a:r>
                      <a:endParaRPr lang="en-IN" sz="16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800" b="1" i="0" u="none" strike="noStrike" cap="none" baseline="0" dirty="0" smtClean="0">
                          <a:solidFill>
                            <a:schemeClr val="tx1"/>
                          </a:solidFill>
                          <a:latin typeface="+mn-lt"/>
                          <a:ea typeface="+mn-ea"/>
                          <a:cs typeface="+mn-cs"/>
                          <a:sym typeface="Arial"/>
                        </a:rPr>
                        <a:t>Associativity</a:t>
                      </a:r>
                      <a:endParaRPr lang="en-IN" sz="18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800" b="1" i="0" u="none" strike="noStrike" cap="none" baseline="0" dirty="0" smtClean="0">
                          <a:solidFill>
                            <a:schemeClr val="tx1"/>
                          </a:solidFill>
                          <a:latin typeface="+mn-lt"/>
                          <a:ea typeface="+mn-ea"/>
                          <a:cs typeface="+mn-cs"/>
                          <a:sym typeface="Arial"/>
                        </a:rPr>
                        <a:t>Type</a:t>
                      </a:r>
                      <a:endParaRPr lang="en-IN" sz="18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9540119"/>
                  </a:ext>
                </a:extLst>
              </a:tr>
              <a:tr h="389467">
                <a:tc>
                  <a:txBody>
                    <a:bodyPr/>
                    <a:lstStyle/>
                    <a:p>
                      <a:r>
                        <a:rPr lang="en-IN" sz="1800" b="0" i="0" u="none" strike="noStrike" cap="none" baseline="0" dirty="0" smtClean="0">
                          <a:solidFill>
                            <a:schemeClr val="tx1"/>
                          </a:solidFill>
                          <a:latin typeface="+mn-lt"/>
                          <a:ea typeface="+mn-ea"/>
                          <a:cs typeface="+mn-cs"/>
                          <a:sym typeface="Arial"/>
                        </a:rPr>
                        <a:t>== !=</a:t>
                      </a:r>
                      <a:endParaRPr lang="en-IN"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800" b="0" i="0" u="none" strike="noStrike" cap="none" baseline="0" dirty="0" smtClean="0">
                          <a:solidFill>
                            <a:schemeClr val="tx1"/>
                          </a:solidFill>
                          <a:latin typeface="+mn-lt"/>
                          <a:ea typeface="+mn-ea"/>
                          <a:cs typeface="+mn-cs"/>
                          <a:sym typeface="Arial"/>
                        </a:rPr>
                        <a:t>left to right</a:t>
                      </a:r>
                      <a:endParaRPr lang="en-IN"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800" b="0" i="0" u="none" strike="noStrike" cap="none" baseline="0" dirty="0" smtClean="0">
                          <a:solidFill>
                            <a:schemeClr val="tx1"/>
                          </a:solidFill>
                          <a:latin typeface="+mn-lt"/>
                          <a:ea typeface="+mn-ea"/>
                          <a:cs typeface="+mn-cs"/>
                          <a:sym typeface="Arial"/>
                        </a:rPr>
                        <a:t>equality</a:t>
                      </a:r>
                      <a:endParaRPr lang="en-IN"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13041598"/>
                  </a:ext>
                </a:extLst>
              </a:tr>
              <a:tr h="414769">
                <a:tc>
                  <a:txBody>
                    <a:bodyPr/>
                    <a:lstStyle/>
                    <a:p>
                      <a:r>
                        <a:rPr lang="en-IN" sz="1800" b="0" i="0" u="none" strike="noStrike" cap="none" baseline="0" dirty="0" smtClean="0">
                          <a:solidFill>
                            <a:schemeClr val="tx1"/>
                          </a:solidFill>
                          <a:latin typeface="+mn-lt"/>
                          <a:ea typeface="+mn-ea"/>
                          <a:cs typeface="+mn-cs"/>
                          <a:sym typeface="Arial"/>
                        </a:rPr>
                        <a:t>&amp;&amp;</a:t>
                      </a:r>
                      <a:endParaRPr lang="en-IN"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b="0" i="0" u="none" strike="noStrike" cap="none" baseline="0" dirty="0" smtClean="0">
                          <a:solidFill>
                            <a:schemeClr val="tx1"/>
                          </a:solidFill>
                          <a:latin typeface="+mn-lt"/>
                          <a:ea typeface="+mn-ea"/>
                          <a:cs typeface="+mn-cs"/>
                          <a:sym typeface="Arial"/>
                        </a:rPr>
                        <a:t>left to right</a:t>
                      </a:r>
                      <a:endParaRPr lang="en-IN" sz="18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800" b="0" i="0" u="none" strike="noStrike" cap="none" baseline="0" dirty="0" smtClean="0">
                          <a:solidFill>
                            <a:schemeClr val="tx1"/>
                          </a:solidFill>
                          <a:latin typeface="+mn-lt"/>
                          <a:ea typeface="+mn-ea"/>
                          <a:cs typeface="+mn-cs"/>
                          <a:sym typeface="Arial"/>
                        </a:rPr>
                        <a:t>logical AND</a:t>
                      </a:r>
                      <a:endParaRPr lang="en-IN"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00391774"/>
                  </a:ext>
                </a:extLst>
              </a:tr>
              <a:tr h="387276">
                <a:tc>
                  <a:txBody>
                    <a:bodyPr/>
                    <a:lstStyle/>
                    <a:p>
                      <a:r>
                        <a:rPr lang="en-IN" sz="1800" b="0" i="0" u="none" strike="noStrike" cap="none" baseline="0" dirty="0" smtClean="0">
                          <a:solidFill>
                            <a:schemeClr val="tx1"/>
                          </a:solidFill>
                          <a:latin typeface="+mn-lt"/>
                          <a:ea typeface="+mn-ea"/>
                          <a:cs typeface="+mn-cs"/>
                          <a:sym typeface="Arial"/>
                        </a:rPr>
                        <a:t>||</a:t>
                      </a:r>
                      <a:endParaRPr lang="en-IN"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b="0" i="0" u="none" strike="noStrike" cap="none" baseline="0" dirty="0" smtClean="0">
                          <a:solidFill>
                            <a:schemeClr val="tx1"/>
                          </a:solidFill>
                          <a:latin typeface="+mn-lt"/>
                          <a:ea typeface="+mn-ea"/>
                          <a:cs typeface="+mn-cs"/>
                          <a:sym typeface="Arial"/>
                        </a:rPr>
                        <a:t>left to right</a:t>
                      </a:r>
                      <a:endParaRPr lang="en-IN" sz="18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800" b="0" i="0" u="none" strike="noStrike" cap="none" baseline="0" dirty="0" smtClean="0">
                          <a:solidFill>
                            <a:schemeClr val="tx1"/>
                          </a:solidFill>
                          <a:latin typeface="+mn-lt"/>
                          <a:ea typeface="+mn-ea"/>
                          <a:cs typeface="+mn-cs"/>
                          <a:sym typeface="Arial"/>
                        </a:rPr>
                        <a:t>logical OR</a:t>
                      </a:r>
                      <a:endParaRPr lang="en-IN"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77886272"/>
                  </a:ext>
                </a:extLst>
              </a:tr>
              <a:tr h="389467">
                <a:tc>
                  <a:txBody>
                    <a:bodyPr/>
                    <a:lstStyle/>
                    <a:p>
                      <a:r>
                        <a:rPr lang="en-IN" sz="1800" dirty="0" smtClean="0">
                          <a:solidFill>
                            <a:schemeClr val="tx1"/>
                          </a:solidFill>
                        </a:rPr>
                        <a:t>? :</a:t>
                      </a:r>
                      <a:endParaRPr lang="en-IN" sz="18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800" b="0" i="0" u="none" strike="noStrike" cap="none" baseline="0" dirty="0" smtClean="0">
                          <a:solidFill>
                            <a:schemeClr val="tx1"/>
                          </a:solidFill>
                          <a:latin typeface="+mn-lt"/>
                          <a:ea typeface="+mn-ea"/>
                          <a:cs typeface="+mn-cs"/>
                          <a:sym typeface="Arial"/>
                        </a:rPr>
                        <a:t>right to left</a:t>
                      </a:r>
                      <a:endParaRPr lang="en-IN"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800" b="0" i="0" u="none" strike="noStrike" cap="none" baseline="0" dirty="0" smtClean="0">
                          <a:solidFill>
                            <a:schemeClr val="tx1"/>
                          </a:solidFill>
                          <a:latin typeface="+mn-lt"/>
                          <a:ea typeface="+mn-ea"/>
                          <a:cs typeface="+mn-cs"/>
                          <a:sym typeface="Arial"/>
                        </a:rPr>
                        <a:t>conditional</a:t>
                      </a:r>
                      <a:endParaRPr lang="en-IN"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09321475"/>
                  </a:ext>
                </a:extLst>
              </a:tr>
              <a:tr h="389467">
                <a:tc>
                  <a:txBody>
                    <a:bodyPr/>
                    <a:lstStyle/>
                    <a:p>
                      <a:pPr marL="0" marR="0">
                        <a:lnSpc>
                          <a:spcPct val="107000"/>
                        </a:lnSpc>
                        <a:spcBef>
                          <a:spcPts val="0"/>
                        </a:spcBef>
                        <a:spcAft>
                          <a:spcPts val="0"/>
                        </a:spcAft>
                      </a:pPr>
                      <a:r>
                        <a:rPr lang="en-US" sz="800" dirty="0">
                          <a:solidFill>
                            <a:schemeClr val="bg1"/>
                          </a:solidFill>
                          <a:effectLst/>
                          <a:latin typeface="+mn-lt"/>
                          <a:ea typeface="Calibri" panose="020F0502020204030204" pitchFamily="34" charset="0"/>
                          <a:cs typeface="Times New Roman" panose="02020603050405020304" pitchFamily="18" charset="0"/>
                        </a:rPr>
                        <a:t>equals plus equals minus equals asterisk equals forward slash equals percent sign equals</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800" b="0" i="0" u="none" strike="noStrike" cap="none" baseline="0" dirty="0" smtClean="0">
                          <a:solidFill>
                            <a:schemeClr val="tx1"/>
                          </a:solidFill>
                          <a:latin typeface="+mn-lt"/>
                          <a:ea typeface="+mn-ea"/>
                          <a:cs typeface="+mn-cs"/>
                          <a:sym typeface="Arial"/>
                        </a:rPr>
                        <a:t>right to left</a:t>
                      </a:r>
                      <a:endParaRPr lang="en-IN"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800" b="0" i="0" u="none" strike="noStrike" cap="none" baseline="0" dirty="0" smtClean="0">
                          <a:solidFill>
                            <a:schemeClr val="tx1"/>
                          </a:solidFill>
                          <a:latin typeface="+mn-lt"/>
                          <a:ea typeface="+mn-ea"/>
                          <a:cs typeface="+mn-cs"/>
                          <a:sym typeface="Arial"/>
                        </a:rPr>
                        <a:t>assignment</a:t>
                      </a:r>
                      <a:endParaRPr lang="en-IN"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44374784"/>
                  </a:ext>
                </a:extLst>
              </a:tr>
              <a:tr h="389467">
                <a:tc>
                  <a:txBody>
                    <a:bodyPr/>
                    <a:lstStyle/>
                    <a:p>
                      <a:r>
                        <a:rPr lang="en-IN" sz="1800" b="0" i="0" u="none" strike="noStrike" cap="none" baseline="0" dirty="0" smtClean="0">
                          <a:solidFill>
                            <a:schemeClr val="tx1"/>
                          </a:solidFill>
                          <a:latin typeface="+mn-lt"/>
                          <a:ea typeface="+mn-ea"/>
                          <a:cs typeface="+mn-cs"/>
                          <a:sym typeface="Arial"/>
                        </a:rPr>
                        <a:t>,</a:t>
                      </a:r>
                      <a:endParaRPr lang="en-IN"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800" b="0" i="0" u="none" strike="noStrike" cap="none" baseline="0" dirty="0" smtClean="0">
                          <a:solidFill>
                            <a:schemeClr val="tx1"/>
                          </a:solidFill>
                          <a:latin typeface="+mn-lt"/>
                          <a:ea typeface="+mn-ea"/>
                          <a:cs typeface="+mn-cs"/>
                          <a:sym typeface="Arial"/>
                        </a:rPr>
                        <a:t>left to right</a:t>
                      </a:r>
                      <a:endParaRPr lang="en-IN"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800" b="0" i="0" u="none" strike="noStrike" cap="none" baseline="0" dirty="0" smtClean="0">
                          <a:solidFill>
                            <a:schemeClr val="tx1"/>
                          </a:solidFill>
                          <a:latin typeface="+mn-lt"/>
                          <a:ea typeface="+mn-ea"/>
                          <a:cs typeface="+mn-cs"/>
                          <a:sym typeface="Arial"/>
                        </a:rPr>
                        <a:t>comma</a:t>
                      </a:r>
                      <a:endParaRPr lang="en-IN"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07128009"/>
                  </a:ext>
                </a:extLst>
              </a:tr>
            </a:tbl>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1355321209"/>
              </p:ext>
            </p:extLst>
          </p:nvPr>
        </p:nvGraphicFramePr>
        <p:xfrm>
          <a:off x="1350699" y="4171530"/>
          <a:ext cx="1829900" cy="314824"/>
        </p:xfrm>
        <a:graphic>
          <a:graphicData uri="http://schemas.openxmlformats.org/presentationml/2006/ole">
            <mc:AlternateContent xmlns:mc="http://schemas.openxmlformats.org/markup-compatibility/2006">
              <mc:Choice xmlns:v="urn:schemas-microsoft-com:vml" Requires="v">
                <p:oleObj spid="_x0000_s2727" name="Equation" r:id="rId3" imgW="1180800" imgH="203040" progId="Equation.DSMT4">
                  <p:embed/>
                </p:oleObj>
              </mc:Choice>
              <mc:Fallback>
                <p:oleObj name="Equation" r:id="rId3" imgW="1180800" imgH="203040" progId="Equation.DSMT4">
                  <p:embed/>
                  <p:pic>
                    <p:nvPicPr>
                      <p:cNvPr id="0" name=""/>
                      <p:cNvPicPr/>
                      <p:nvPr/>
                    </p:nvPicPr>
                    <p:blipFill>
                      <a:blip r:embed="rId4"/>
                      <a:stretch>
                        <a:fillRect/>
                      </a:stretch>
                    </p:blipFill>
                    <p:spPr>
                      <a:xfrm>
                        <a:off x="1350699" y="4171530"/>
                        <a:ext cx="1829900" cy="314824"/>
                      </a:xfrm>
                      <a:prstGeom prst="rect">
                        <a:avLst/>
                      </a:prstGeom>
                    </p:spPr>
                  </p:pic>
                </p:oleObj>
              </mc:Fallback>
            </mc:AlternateContent>
          </a:graphicData>
        </a:graphic>
      </p:graphicFrame>
    </p:spTree>
    <p:extLst>
      <p:ext uri="{BB962C8B-B14F-4D97-AF65-F5344CB8AC3E}">
        <p14:creationId xmlns:p14="http://schemas.microsoft.com/office/powerpoint/2010/main" val="42758273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7.3 Declaring </a:t>
            </a:r>
            <a:r>
              <a:rPr lang="en-IN" dirty="0">
                <a:latin typeface="Consolas" panose="020B0609020204030204" pitchFamily="49" charset="0"/>
              </a:rPr>
              <a:t>Arrays</a:t>
            </a:r>
          </a:p>
        </p:txBody>
      </p:sp>
      <p:sp>
        <p:nvSpPr>
          <p:cNvPr id="4" name="Text Placeholder 3"/>
          <p:cNvSpPr>
            <a:spLocks noGrp="1"/>
          </p:cNvSpPr>
          <p:nvPr>
            <p:ph type="body" idx="1"/>
          </p:nvPr>
        </p:nvSpPr>
        <p:spPr/>
        <p:txBody>
          <a:bodyPr/>
          <a:lstStyle/>
          <a:p>
            <a:pPr eaLnBrk="1" hangingPunct="1"/>
            <a:r>
              <a:rPr lang="en-US" altLang="en-US" sz="2200" dirty="0">
                <a:solidFill>
                  <a:srgbClr val="000000"/>
                </a:solidFill>
                <a:latin typeface="Consolas" panose="020B0609020204030204" pitchFamily="49" charset="0"/>
              </a:rPr>
              <a:t>arrays</a:t>
            </a:r>
            <a:r>
              <a:rPr lang="en-US" altLang="en-US" sz="2200" dirty="0">
                <a:solidFill>
                  <a:srgbClr val="000000"/>
                </a:solidFill>
                <a:latin typeface="+mn-lt"/>
              </a:rPr>
              <a:t> occupy space in memory.</a:t>
            </a:r>
          </a:p>
          <a:p>
            <a:pPr eaLnBrk="1" hangingPunct="1"/>
            <a:r>
              <a:rPr lang="en-US" altLang="en-US" sz="2200" dirty="0">
                <a:solidFill>
                  <a:srgbClr val="000000"/>
                </a:solidFill>
                <a:latin typeface="+mn-lt"/>
              </a:rPr>
              <a:t>To specify the type of the elements and the number of elements required by an array use a declaration of the form:</a:t>
            </a:r>
          </a:p>
          <a:p>
            <a:pPr lvl="1"/>
            <a:r>
              <a:rPr lang="en-US" altLang="en-US" sz="2200" dirty="0">
                <a:solidFill>
                  <a:srgbClr val="000000"/>
                </a:solidFill>
                <a:latin typeface="+mn-lt"/>
              </a:rPr>
              <a:t>array</a:t>
            </a:r>
            <a:r>
              <a:rPr lang="en-US" altLang="en-US" sz="2200" b="1" dirty="0">
                <a:solidFill>
                  <a:srgbClr val="000000"/>
                </a:solidFill>
                <a:latin typeface="+mn-lt"/>
                <a:cs typeface="Times New Roman" panose="02020603050405020304" pitchFamily="18" charset="0"/>
              </a:rPr>
              <a:t>&lt; type, arraySize &gt;</a:t>
            </a:r>
            <a:r>
              <a:rPr lang="en-US" altLang="en-US" sz="2200" b="1" dirty="0">
                <a:solidFill>
                  <a:srgbClr val="000000"/>
                </a:solidFill>
                <a:latin typeface="+mn-lt"/>
              </a:rPr>
              <a:t> arrayName;</a:t>
            </a:r>
          </a:p>
          <a:p>
            <a:pPr eaLnBrk="1" hangingPunct="1"/>
            <a:r>
              <a:rPr lang="en-US" altLang="en-US" sz="2200" dirty="0">
                <a:solidFill>
                  <a:srgbClr val="000000"/>
                </a:solidFill>
                <a:latin typeface="+mn-lt"/>
              </a:rPr>
              <a:t>The notation </a:t>
            </a:r>
            <a:r>
              <a:rPr lang="en-US" altLang="en-US" sz="2200" b="1" dirty="0">
                <a:solidFill>
                  <a:srgbClr val="000000"/>
                </a:solidFill>
                <a:latin typeface="+mn-lt"/>
              </a:rPr>
              <a:t>&lt;type, arraySize&gt; </a:t>
            </a:r>
            <a:r>
              <a:rPr lang="en-US" altLang="en-US" sz="2200" dirty="0">
                <a:solidFill>
                  <a:srgbClr val="000000"/>
                </a:solidFill>
                <a:latin typeface="+mn-lt"/>
              </a:rPr>
              <a:t>indicates that </a:t>
            </a:r>
            <a:r>
              <a:rPr lang="en-US" altLang="en-US" sz="2200" dirty="0">
                <a:solidFill>
                  <a:srgbClr val="000000"/>
                </a:solidFill>
                <a:latin typeface="Consolas" panose="020B0609020204030204" pitchFamily="49" charset="0"/>
              </a:rPr>
              <a:t>array</a:t>
            </a:r>
            <a:r>
              <a:rPr lang="en-US" altLang="en-US" sz="2200" dirty="0">
                <a:solidFill>
                  <a:srgbClr val="000000"/>
                </a:solidFill>
                <a:latin typeface="+mn-lt"/>
              </a:rPr>
              <a:t> is a class template.</a:t>
            </a:r>
          </a:p>
          <a:p>
            <a:pPr eaLnBrk="1" hangingPunct="1"/>
            <a:r>
              <a:rPr lang="en-US" altLang="en-US" sz="2200" dirty="0">
                <a:solidFill>
                  <a:srgbClr val="000000"/>
                </a:solidFill>
                <a:latin typeface="+mn-lt"/>
              </a:rPr>
              <a:t>The compiler reserves the appropriate amount of memory based on the </a:t>
            </a:r>
            <a:r>
              <a:rPr lang="en-US" altLang="en-US" sz="2200" b="1" dirty="0">
                <a:solidFill>
                  <a:srgbClr val="000000"/>
                </a:solidFill>
                <a:latin typeface="+mn-lt"/>
              </a:rPr>
              <a:t>type</a:t>
            </a:r>
            <a:r>
              <a:rPr lang="en-US" altLang="en-US" sz="2200" dirty="0">
                <a:solidFill>
                  <a:srgbClr val="000000"/>
                </a:solidFill>
                <a:latin typeface="+mn-lt"/>
              </a:rPr>
              <a:t> of the elements and the </a:t>
            </a:r>
            <a:r>
              <a:rPr lang="en-US" altLang="en-US" sz="2200" b="1" dirty="0">
                <a:solidFill>
                  <a:srgbClr val="000000"/>
                </a:solidFill>
                <a:latin typeface="+mn-lt"/>
              </a:rPr>
              <a:t>arraySize</a:t>
            </a:r>
            <a:r>
              <a:rPr lang="en-US" altLang="en-US" sz="2200" dirty="0" smtClean="0">
                <a:solidFill>
                  <a:srgbClr val="000000"/>
                </a:solidFill>
                <a:latin typeface="+mn-lt"/>
              </a:rPr>
              <a:t>.</a:t>
            </a:r>
            <a:endParaRPr lang="en-US" altLang="en-US" sz="2200" dirty="0">
              <a:solidFill>
                <a:srgbClr val="000000"/>
              </a:solidFill>
              <a:latin typeface="+mn-lt"/>
            </a:endParaRPr>
          </a:p>
          <a:p>
            <a:pPr eaLnBrk="1" hangingPunct="1"/>
            <a:r>
              <a:rPr lang="en-US" altLang="en-US" sz="2200" dirty="0">
                <a:solidFill>
                  <a:srgbClr val="000000"/>
                </a:solidFill>
                <a:latin typeface="Consolas" panose="020B0609020204030204" pitchFamily="49" charset="0"/>
              </a:rPr>
              <a:t>arrays</a:t>
            </a:r>
            <a:r>
              <a:rPr lang="en-US" altLang="en-US" sz="2200" dirty="0">
                <a:solidFill>
                  <a:srgbClr val="000000"/>
                </a:solidFill>
                <a:latin typeface="+mn-lt"/>
              </a:rPr>
              <a:t> can be declared to contain values of most data types</a:t>
            </a:r>
            <a:r>
              <a:rPr lang="en-US" altLang="en-US" sz="2200" dirty="0" smtClean="0">
                <a:solidFill>
                  <a:srgbClr val="000000"/>
                </a:solidFill>
                <a:latin typeface="+mn-lt"/>
              </a:rPr>
              <a:t>.</a:t>
            </a:r>
            <a:endParaRPr lang="en-US" altLang="en-US" sz="2200" dirty="0">
              <a:solidFill>
                <a:srgbClr val="000000"/>
              </a:solidFill>
              <a:latin typeface="+mn-lt"/>
            </a:endParaRPr>
          </a:p>
        </p:txBody>
      </p:sp>
    </p:spTree>
    <p:extLst>
      <p:ext uri="{BB962C8B-B14F-4D97-AF65-F5344CB8AC3E}">
        <p14:creationId xmlns:p14="http://schemas.microsoft.com/office/powerpoint/2010/main" val="5599543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2"/>
                </a:solidFill>
                <a:latin typeface="Times New Roman" panose="02020603050405020304" pitchFamily="18" charset="0"/>
                <a:cs typeface="Times New Roman" panose="02020603050405020304" pitchFamily="18" charset="0"/>
              </a:rPr>
              <a:t>7.4 Examples </a:t>
            </a:r>
            <a:r>
              <a:rPr lang="en-US" dirty="0">
                <a:solidFill>
                  <a:schemeClr val="tx2"/>
                </a:solidFill>
                <a:latin typeface="Times New Roman" panose="02020603050405020304" pitchFamily="18" charset="0"/>
                <a:cs typeface="Times New Roman" panose="02020603050405020304" pitchFamily="18" charset="0"/>
              </a:rPr>
              <a:t>Using </a:t>
            </a:r>
            <a:r>
              <a:rPr lang="en-US" dirty="0">
                <a:solidFill>
                  <a:schemeClr val="tx2"/>
                </a:solidFill>
                <a:latin typeface="Consolas" panose="020B0609020204030204" pitchFamily="49" charset="0"/>
              </a:rPr>
              <a:t>Arrays</a:t>
            </a:r>
            <a:endParaRPr lang="en-IN" dirty="0">
              <a:solidFill>
                <a:schemeClr val="tx2"/>
              </a:solidFill>
              <a:latin typeface="Consolas" panose="020B0609020204030204" pitchFamily="49" charset="0"/>
            </a:endParaRPr>
          </a:p>
        </p:txBody>
      </p:sp>
      <p:sp>
        <p:nvSpPr>
          <p:cNvPr id="3" name="Text Placeholder 2"/>
          <p:cNvSpPr>
            <a:spLocks noGrp="1"/>
          </p:cNvSpPr>
          <p:nvPr>
            <p:ph type="body" idx="1"/>
          </p:nvPr>
        </p:nvSpPr>
        <p:spPr/>
        <p:txBody>
          <a:bodyPr/>
          <a:lstStyle/>
          <a:p>
            <a:r>
              <a:rPr lang="en-US" altLang="en-US" sz="2400" dirty="0">
                <a:solidFill>
                  <a:srgbClr val="000000"/>
                </a:solidFill>
                <a:latin typeface="+mn-lt"/>
              </a:rPr>
              <a:t>The following examples demonstrate how to declare arrays, how to initialize arrays and how to perform common array manipulations</a:t>
            </a:r>
            <a:r>
              <a:rPr lang="en-US" altLang="en-US" sz="2400" dirty="0" smtClean="0">
                <a:solidFill>
                  <a:srgbClr val="000000"/>
                </a:solidFill>
                <a:latin typeface="+mn-lt"/>
              </a:rPr>
              <a:t>.</a:t>
            </a:r>
            <a:endParaRPr lang="en-US" altLang="en-US" sz="2400" dirty="0">
              <a:solidFill>
                <a:srgbClr val="000000"/>
              </a:solidFill>
              <a:latin typeface="+mn-lt"/>
            </a:endParaRPr>
          </a:p>
        </p:txBody>
      </p:sp>
    </p:spTree>
    <p:extLst>
      <p:ext uri="{BB962C8B-B14F-4D97-AF65-F5344CB8AC3E}">
        <p14:creationId xmlns:p14="http://schemas.microsoft.com/office/powerpoint/2010/main" val="35228339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7.4.1 Declaring an </a:t>
            </a:r>
            <a:r>
              <a:rPr lang="en-IN" dirty="0">
                <a:latin typeface="Consolas" panose="020B0609020204030204" pitchFamily="49" charset="0"/>
                <a:cs typeface="Calibri" panose="020F0502020204030204" pitchFamily="34" charset="0"/>
              </a:rPr>
              <a:t>Array</a:t>
            </a:r>
            <a:r>
              <a:rPr lang="en-IN" dirty="0"/>
              <a:t> and Using a Loop to Initialize the </a:t>
            </a:r>
            <a:r>
              <a:rPr lang="en-IN" dirty="0" smtClean="0">
                <a:latin typeface="Consolas" panose="020B0609020204030204" pitchFamily="49" charset="0"/>
              </a:rPr>
              <a:t>Array’s </a:t>
            </a:r>
            <a:r>
              <a:rPr lang="en-IN" dirty="0"/>
              <a:t>Elements</a:t>
            </a:r>
          </a:p>
        </p:txBody>
      </p:sp>
      <p:sp>
        <p:nvSpPr>
          <p:cNvPr id="3" name="Text Placeholder 2"/>
          <p:cNvSpPr>
            <a:spLocks noGrp="1"/>
          </p:cNvSpPr>
          <p:nvPr>
            <p:ph type="body" idx="1"/>
          </p:nvPr>
        </p:nvSpPr>
        <p:spPr/>
        <p:txBody>
          <a:bodyPr/>
          <a:lstStyle/>
          <a:p>
            <a:pPr eaLnBrk="1" hangingPunct="1"/>
            <a:r>
              <a:rPr lang="en-US" altLang="en-US" sz="2200" dirty="0">
                <a:solidFill>
                  <a:srgbClr val="000000"/>
                </a:solidFill>
                <a:latin typeface="+mn-lt"/>
              </a:rPr>
              <a:t>The program in </a:t>
            </a:r>
            <a:r>
              <a:rPr lang="en-US" altLang="en-US" sz="2200" dirty="0" smtClean="0">
                <a:solidFill>
                  <a:srgbClr val="000000"/>
                </a:solidFill>
                <a:latin typeface="+mn-lt"/>
              </a:rPr>
              <a:t>Figure</a:t>
            </a:r>
            <a:r>
              <a:rPr lang="en-US" altLang="en-US" sz="2200" dirty="0">
                <a:solidFill>
                  <a:srgbClr val="000000"/>
                </a:solidFill>
                <a:latin typeface="+mn-lt"/>
              </a:rPr>
              <a:t> 7.3 declares five-element integer array n (line 10).</a:t>
            </a:r>
          </a:p>
          <a:p>
            <a:pPr eaLnBrk="1" hangingPunct="1"/>
            <a:r>
              <a:rPr lang="en-US" altLang="en-US" sz="2200" dirty="0">
                <a:solidFill>
                  <a:srgbClr val="000000"/>
                </a:solidFill>
                <a:latin typeface="Consolas" panose="020B0609020204030204" pitchFamily="49" charset="0"/>
              </a:rPr>
              <a:t>size_t</a:t>
            </a:r>
            <a:r>
              <a:rPr lang="en-US" altLang="en-US" sz="2200" dirty="0">
                <a:solidFill>
                  <a:srgbClr val="000000"/>
                </a:solidFill>
                <a:latin typeface="+mn-lt"/>
              </a:rPr>
              <a:t> represents an unsigned integral type</a:t>
            </a:r>
            <a:r>
              <a:rPr lang="en-US" altLang="en-US" sz="2200" dirty="0" smtClean="0">
                <a:solidFill>
                  <a:srgbClr val="000000"/>
                </a:solidFill>
                <a:latin typeface="+mn-lt"/>
              </a:rPr>
              <a:t>.</a:t>
            </a:r>
            <a:endParaRPr lang="en-US" altLang="en-US" sz="2200" dirty="0">
              <a:solidFill>
                <a:srgbClr val="000000"/>
              </a:solidFill>
              <a:latin typeface="+mn-lt"/>
            </a:endParaRPr>
          </a:p>
          <a:p>
            <a:pPr eaLnBrk="1" hangingPunct="1"/>
            <a:r>
              <a:rPr lang="en-US" altLang="en-US" sz="2200" dirty="0">
                <a:solidFill>
                  <a:srgbClr val="000000"/>
                </a:solidFill>
                <a:latin typeface="+mn-lt"/>
              </a:rPr>
              <a:t>This type is recommended for any variable that represents an </a:t>
            </a:r>
            <a:r>
              <a:rPr lang="en-US" altLang="en-US" sz="2200" dirty="0">
                <a:solidFill>
                  <a:srgbClr val="000000"/>
                </a:solidFill>
                <a:latin typeface="Consolas" panose="020B0609020204030204" pitchFamily="49" charset="0"/>
              </a:rPr>
              <a:t>array’s</a:t>
            </a:r>
            <a:r>
              <a:rPr lang="en-US" altLang="en-US" sz="2200" dirty="0">
                <a:solidFill>
                  <a:srgbClr val="000000"/>
                </a:solidFill>
                <a:latin typeface="+mn-lt"/>
              </a:rPr>
              <a:t> size or an </a:t>
            </a:r>
            <a:r>
              <a:rPr lang="en-US" altLang="en-US" sz="2200" dirty="0">
                <a:solidFill>
                  <a:srgbClr val="000000"/>
                </a:solidFill>
                <a:latin typeface="Consolas" panose="020B0609020204030204" pitchFamily="49" charset="0"/>
              </a:rPr>
              <a:t>array’s</a:t>
            </a:r>
            <a:r>
              <a:rPr lang="en-US" altLang="en-US" sz="2200" dirty="0">
                <a:solidFill>
                  <a:srgbClr val="000000"/>
                </a:solidFill>
                <a:latin typeface="+mn-lt"/>
              </a:rPr>
              <a:t> subscripts. Type </a:t>
            </a:r>
            <a:r>
              <a:rPr lang="en-US" altLang="en-US" sz="2200" dirty="0">
                <a:solidFill>
                  <a:srgbClr val="000000"/>
                </a:solidFill>
                <a:latin typeface="Consolas" panose="020B0609020204030204" pitchFamily="49" charset="0"/>
              </a:rPr>
              <a:t>size_t</a:t>
            </a:r>
            <a:r>
              <a:rPr lang="en-US" altLang="en-US" sz="2200" dirty="0">
                <a:solidFill>
                  <a:srgbClr val="000000"/>
                </a:solidFill>
                <a:latin typeface="+mn-lt"/>
              </a:rPr>
              <a:t> is defined in the </a:t>
            </a:r>
            <a:r>
              <a:rPr lang="en-US" altLang="en-US" sz="2200" dirty="0">
                <a:solidFill>
                  <a:srgbClr val="000000"/>
                </a:solidFill>
                <a:latin typeface="Consolas" panose="020B0609020204030204" pitchFamily="49" charset="0"/>
              </a:rPr>
              <a:t>std</a:t>
            </a:r>
            <a:r>
              <a:rPr lang="en-US" altLang="en-US" sz="2200" dirty="0">
                <a:solidFill>
                  <a:srgbClr val="000000"/>
                </a:solidFill>
                <a:latin typeface="+mn-lt"/>
              </a:rPr>
              <a:t> namespace and is in header &lt;</a:t>
            </a:r>
            <a:r>
              <a:rPr lang="en-US" altLang="en-US" sz="2200" dirty="0">
                <a:solidFill>
                  <a:srgbClr val="000000"/>
                </a:solidFill>
                <a:latin typeface="Consolas" panose="020B0609020204030204" pitchFamily="49" charset="0"/>
              </a:rPr>
              <a:t>cstddef</a:t>
            </a:r>
            <a:r>
              <a:rPr lang="en-US" altLang="en-US" sz="2200" dirty="0">
                <a:solidFill>
                  <a:srgbClr val="000000"/>
                </a:solidFill>
                <a:latin typeface="+mn-lt"/>
              </a:rPr>
              <a:t>&gt;, which is included by various other headers</a:t>
            </a:r>
            <a:r>
              <a:rPr lang="en-US" altLang="en-US" sz="2200" dirty="0" smtClean="0">
                <a:solidFill>
                  <a:srgbClr val="000000"/>
                </a:solidFill>
                <a:latin typeface="+mn-lt"/>
              </a:rPr>
              <a:t>.</a:t>
            </a:r>
            <a:endParaRPr lang="en-US" altLang="en-US" sz="2200" dirty="0">
              <a:solidFill>
                <a:srgbClr val="000000"/>
              </a:solidFill>
              <a:latin typeface="+mn-lt"/>
            </a:endParaRPr>
          </a:p>
          <a:p>
            <a:pPr eaLnBrk="1" hangingPunct="1"/>
            <a:r>
              <a:rPr lang="en-US" altLang="en-US" sz="2200" dirty="0">
                <a:solidFill>
                  <a:srgbClr val="000000"/>
                </a:solidFill>
                <a:latin typeface="+mn-lt"/>
              </a:rPr>
              <a:t>If you attempt to compile a program that uses type </a:t>
            </a:r>
            <a:r>
              <a:rPr lang="en-US" altLang="en-US" sz="2200" dirty="0">
                <a:solidFill>
                  <a:srgbClr val="000000"/>
                </a:solidFill>
                <a:latin typeface="Consolas" panose="020B0609020204030204" pitchFamily="49" charset="0"/>
              </a:rPr>
              <a:t>size_t</a:t>
            </a:r>
            <a:r>
              <a:rPr lang="en-US" altLang="en-US" sz="2200" dirty="0">
                <a:solidFill>
                  <a:srgbClr val="000000"/>
                </a:solidFill>
                <a:latin typeface="+mn-lt"/>
              </a:rPr>
              <a:t> and receive errors indicating that it’s not defined, simply include &lt;</a:t>
            </a:r>
            <a:r>
              <a:rPr lang="en-US" altLang="en-US" sz="2200" dirty="0">
                <a:solidFill>
                  <a:srgbClr val="000000"/>
                </a:solidFill>
                <a:latin typeface="Consolas" panose="020B0609020204030204" pitchFamily="49" charset="0"/>
              </a:rPr>
              <a:t>cstddef</a:t>
            </a:r>
            <a:r>
              <a:rPr lang="en-US" altLang="en-US" sz="2200" dirty="0">
                <a:solidFill>
                  <a:srgbClr val="000000"/>
                </a:solidFill>
                <a:latin typeface="+mn-lt"/>
              </a:rPr>
              <a:t>&gt; in your program</a:t>
            </a:r>
            <a:r>
              <a:rPr lang="en-US" altLang="en-US" sz="2200" dirty="0" smtClean="0">
                <a:solidFill>
                  <a:srgbClr val="000000"/>
                </a:solidFill>
                <a:latin typeface="+mn-lt"/>
              </a:rPr>
              <a:t>.</a:t>
            </a:r>
            <a:endParaRPr lang="en-US" altLang="en-US" sz="2200" dirty="0">
              <a:solidFill>
                <a:srgbClr val="000000"/>
              </a:solidFill>
              <a:latin typeface="+mn-lt"/>
            </a:endParaRPr>
          </a:p>
        </p:txBody>
      </p:sp>
    </p:spTree>
    <p:extLst>
      <p:ext uri="{BB962C8B-B14F-4D97-AF65-F5344CB8AC3E}">
        <p14:creationId xmlns:p14="http://schemas.microsoft.com/office/powerpoint/2010/main" val="16717269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IN" sz="3200" dirty="0"/>
              <a:t>Figure 7.3</a:t>
            </a:r>
            <a:r>
              <a:rPr lang="en-IN" sz="3200" dirty="0" smtClean="0"/>
              <a:t>: Initializing </a:t>
            </a:r>
            <a:r>
              <a:rPr lang="en-IN" sz="3200" dirty="0"/>
              <a:t>an </a:t>
            </a:r>
            <a:r>
              <a:rPr lang="en-IN" sz="3200" dirty="0" smtClean="0">
                <a:latin typeface="Consolas" panose="020B0609020204030204" pitchFamily="49" charset="0"/>
              </a:rPr>
              <a:t>Array’s</a:t>
            </a:r>
            <a:r>
              <a:rPr lang="en-IN" sz="3200" dirty="0" smtClean="0"/>
              <a:t> </a:t>
            </a:r>
            <a:r>
              <a:rPr lang="en-IN" sz="3200" dirty="0"/>
              <a:t>Elements to Zeros and Printing the </a:t>
            </a:r>
            <a:r>
              <a:rPr lang="en-IN" sz="3200" dirty="0" smtClean="0">
                <a:latin typeface="Consolas" panose="020B0609020204030204" pitchFamily="49" charset="0"/>
              </a:rPr>
              <a:t>Array </a:t>
            </a:r>
            <a:r>
              <a:rPr lang="en-IN" sz="2000" b="0" dirty="0" smtClean="0">
                <a:latin typeface="Times New Roman" panose="02020603050405020304" pitchFamily="18" charset="0"/>
                <a:cs typeface="Times New Roman" panose="02020603050405020304" pitchFamily="18" charset="0"/>
              </a:rPr>
              <a:t>(1 of 2)</a:t>
            </a:r>
            <a:endParaRPr lang="en-IN" sz="2000" b="0" dirty="0">
              <a:latin typeface="Times New Roman" panose="02020603050405020304" pitchFamily="18" charset="0"/>
              <a:cs typeface="Times New Roman" panose="02020603050405020304" pitchFamily="18" charset="0"/>
            </a:endParaRPr>
          </a:p>
        </p:txBody>
      </p:sp>
      <p:pic>
        <p:nvPicPr>
          <p:cNvPr id="4" name="Picture 3" descr="Computer code and output. The computer code has 22 lines. The lines read as follows. Line 1. forward slash forward slash F i g period 7 period 3 colon f i g 07 underscore 03 period c p p. Line 2. forward slash forward slash Initializing an array single quote s elements to zeros and printing the array period. Line 3. hash include left angle bracket i o stream right angle bracket. Line 4. hash include left angle bracket i o m a n i p right angle bracket. Line 5. hash include left angle bracket array right angle bracket. Line 6. using namespace s t d semicolon. Line 7. Blank. Line 8. i n t main left parenthesis right parenthesis left brace. Line 9, indented once. array left angle bracket i n t comma 5 right angle bracket n semicolon forward slash forward slash n is an array of 5 i n t values. This line is highlighted. Line 10. Blank. Line 11, indented once. forward slash forward slash initialize elements of array n to 0. Line 12, indented once. for left parenthesis size underscore t i left brace 0 right brace semicolon i less than sign n period size left parenthesis right parenthesis semicolon plus plus i right parenthesis left brace. Line 13, indented twice. n left bracket i right bracket equals 0 semicolon forward slash forward slash set element at location i to 0. Line 14, indented once. right brace. Lines 11 to 14 are highlighted. Line 15. Blank. Line 16, indented once. c out left angle bracket left angle bracket double quote Element double quote left angle bracket left angle bracket set w left parenthesis 10 right parenthesis left angle bracket left angle bracket double quote Value double quote left angle bracket left angle bracket end l semicolon. Line 17. Blank. Line 18, indented once. forward slash forward slash output each array element single quote s value. Line 19, indented once. for left parenthesis size underscore t j left brace 0 right brace semicolon j less than sign n period size left parenthesis right parenthesis semicolon plus plus j right parenthesis left brace. Line 20, indented twice. c out left angle bracket left angle bracket set w left parenthesis 7 right parenthesis left angle bracket left angle bracket j left angle bracket left angle bracket set w left parenthesis 10 right parenthesis left angle bracket left angle bracket n left bracket j right bracket left angle bracket left angle bracket end l semicolon. Line 21, indented once. right brace. Lines 18 to 21 are highlighted. Line 22. right brac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9628" y="1637961"/>
            <a:ext cx="7604743" cy="4495479"/>
          </a:xfrm>
          <a:prstGeom prst="rect">
            <a:avLst/>
          </a:prstGeom>
        </p:spPr>
      </p:pic>
    </p:spTree>
    <p:extLst>
      <p:ext uri="{BB962C8B-B14F-4D97-AF65-F5344CB8AC3E}">
        <p14:creationId xmlns:p14="http://schemas.microsoft.com/office/powerpoint/2010/main" val="27167646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IN" sz="3200" dirty="0"/>
              <a:t>Figure 7.3: Initializing an </a:t>
            </a:r>
            <a:r>
              <a:rPr lang="en-IN" sz="3200" dirty="0" smtClean="0">
                <a:latin typeface="Consolas" panose="020B0609020204030204" pitchFamily="49" charset="0"/>
              </a:rPr>
              <a:t>Array’s</a:t>
            </a:r>
            <a:r>
              <a:rPr lang="en-IN" sz="3200" dirty="0" smtClean="0"/>
              <a:t> </a:t>
            </a:r>
            <a:r>
              <a:rPr lang="en-IN" sz="3200" dirty="0"/>
              <a:t>Elements to Zeros and Printing the </a:t>
            </a:r>
            <a:r>
              <a:rPr lang="en-IN" sz="3200" dirty="0">
                <a:latin typeface="Consolas" panose="020B0609020204030204" pitchFamily="49" charset="0"/>
              </a:rPr>
              <a:t>Array </a:t>
            </a:r>
            <a:r>
              <a:rPr lang="en-IN" sz="2000" b="0" dirty="0" smtClean="0">
                <a:latin typeface="Times New Roman" panose="02020603050405020304" pitchFamily="18" charset="0"/>
                <a:cs typeface="Times New Roman" panose="02020603050405020304" pitchFamily="18" charset="0"/>
              </a:rPr>
              <a:t>(2 </a:t>
            </a:r>
            <a:r>
              <a:rPr lang="en-IN" sz="2000" b="0" dirty="0">
                <a:latin typeface="Times New Roman" panose="02020603050405020304" pitchFamily="18" charset="0"/>
                <a:cs typeface="Times New Roman" panose="02020603050405020304" pitchFamily="18" charset="0"/>
              </a:rPr>
              <a:t>of 2)</a:t>
            </a:r>
            <a:endParaRPr lang="en-IN" sz="2000" dirty="0">
              <a:latin typeface="Consolas" panose="020B0609020204030204" pitchFamily="49" charset="0"/>
            </a:endParaRPr>
          </a:p>
        </p:txBody>
      </p:sp>
      <p:pic>
        <p:nvPicPr>
          <p:cNvPr id="4" name="Picture 3" descr="Output has 5 rows and 2 columns. The columns have the following headings from left to right. Element, Value. The row entries are as follows. Row 1. 0, 0. Row 2. 1, 0. Row 3. 2, 0. Row 4. 3, 0. Row 5. 4, 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1755" y="2817768"/>
            <a:ext cx="7940490" cy="1577313"/>
          </a:xfrm>
          <a:prstGeom prst="rect">
            <a:avLst/>
          </a:prstGeom>
        </p:spPr>
      </p:pic>
    </p:spTree>
    <p:extLst>
      <p:ext uri="{BB962C8B-B14F-4D97-AF65-F5344CB8AC3E}">
        <p14:creationId xmlns:p14="http://schemas.microsoft.com/office/powerpoint/2010/main" val="41615310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7.4.2 Initializing an </a:t>
            </a:r>
            <a:r>
              <a:rPr lang="en-IN" dirty="0">
                <a:latin typeface="Consolas" panose="020B0609020204030204" pitchFamily="49" charset="0"/>
              </a:rPr>
              <a:t>Array</a:t>
            </a:r>
            <a:r>
              <a:rPr lang="en-IN" dirty="0"/>
              <a:t> in a Declaration with an Initializer List</a:t>
            </a:r>
          </a:p>
        </p:txBody>
      </p:sp>
      <p:sp>
        <p:nvSpPr>
          <p:cNvPr id="3" name="Text Placeholder 2"/>
          <p:cNvSpPr>
            <a:spLocks noGrp="1"/>
          </p:cNvSpPr>
          <p:nvPr>
            <p:ph type="body" idx="1"/>
          </p:nvPr>
        </p:nvSpPr>
        <p:spPr/>
        <p:txBody>
          <a:bodyPr/>
          <a:lstStyle/>
          <a:p>
            <a:pPr eaLnBrk="1" hangingPunct="1"/>
            <a:r>
              <a:rPr lang="en-US" altLang="en-US" sz="2400" dirty="0">
                <a:solidFill>
                  <a:srgbClr val="000000"/>
                </a:solidFill>
                <a:latin typeface="+mn-lt"/>
              </a:rPr>
              <a:t>The elements of an array also can be initialized in the array declaration by following the array name with an equals sign and a brace-delimited comma-separated list of </a:t>
            </a:r>
            <a:r>
              <a:rPr lang="en-US" altLang="en-US" sz="2400" b="1" dirty="0">
                <a:solidFill>
                  <a:schemeClr val="tx1"/>
                </a:solidFill>
                <a:latin typeface="+mn-lt"/>
              </a:rPr>
              <a:t>initializers</a:t>
            </a:r>
            <a:r>
              <a:rPr lang="en-US" altLang="en-US" sz="2400" dirty="0">
                <a:solidFill>
                  <a:srgbClr val="000000"/>
                </a:solidFill>
                <a:latin typeface="+mn-lt"/>
              </a:rPr>
              <a:t>.</a:t>
            </a:r>
          </a:p>
          <a:p>
            <a:pPr eaLnBrk="1" hangingPunct="1"/>
            <a:r>
              <a:rPr lang="en-US" altLang="en-US" sz="2400" dirty="0">
                <a:solidFill>
                  <a:srgbClr val="000000"/>
                </a:solidFill>
                <a:latin typeface="+mn-lt"/>
              </a:rPr>
              <a:t>The program in </a:t>
            </a:r>
            <a:r>
              <a:rPr lang="en-US" altLang="en-US" sz="2400" dirty="0" smtClean="0">
                <a:solidFill>
                  <a:srgbClr val="000000"/>
                </a:solidFill>
                <a:latin typeface="+mn-lt"/>
              </a:rPr>
              <a:t>Figure</a:t>
            </a:r>
            <a:r>
              <a:rPr lang="en-US" altLang="en-US" sz="2400" dirty="0">
                <a:solidFill>
                  <a:srgbClr val="000000"/>
                </a:solidFill>
                <a:latin typeface="+mn-lt"/>
              </a:rPr>
              <a:t> 7.4 uses an </a:t>
            </a:r>
            <a:r>
              <a:rPr lang="en-US" altLang="en-US" sz="2400" b="1" dirty="0">
                <a:solidFill>
                  <a:schemeClr val="tx1"/>
                </a:solidFill>
                <a:latin typeface="+mn-lt"/>
              </a:rPr>
              <a:t>initializer list</a:t>
            </a:r>
            <a:r>
              <a:rPr lang="en-US" altLang="en-US" sz="2400" dirty="0">
                <a:solidFill>
                  <a:srgbClr val="000000"/>
                </a:solidFill>
                <a:latin typeface="+mn-lt"/>
              </a:rPr>
              <a:t> to initialize an integer array with five values (line 11) and prints the array in tabular format (lines 13–17).</a:t>
            </a:r>
          </a:p>
          <a:p>
            <a:pPr eaLnBrk="1" hangingPunct="1"/>
            <a:r>
              <a:rPr lang="en-US" altLang="en-US" sz="2400" dirty="0">
                <a:solidFill>
                  <a:srgbClr val="000000"/>
                </a:solidFill>
                <a:latin typeface="+mn-lt"/>
              </a:rPr>
              <a:t>If there are </a:t>
            </a:r>
            <a:r>
              <a:rPr lang="en-US" altLang="en-US" sz="2400" b="1" dirty="0">
                <a:solidFill>
                  <a:srgbClr val="000000"/>
                </a:solidFill>
                <a:latin typeface="+mn-lt"/>
              </a:rPr>
              <a:t>fewer</a:t>
            </a:r>
            <a:r>
              <a:rPr lang="en-US" altLang="en-US" sz="2400" dirty="0">
                <a:solidFill>
                  <a:srgbClr val="000000"/>
                </a:solidFill>
                <a:latin typeface="+mn-lt"/>
              </a:rPr>
              <a:t> initializers than elements in the </a:t>
            </a:r>
            <a:r>
              <a:rPr lang="en-US" altLang="en-US" sz="2400" dirty="0">
                <a:solidFill>
                  <a:srgbClr val="000000"/>
                </a:solidFill>
                <a:latin typeface="Consolas" panose="020B0609020204030204" pitchFamily="49" charset="0"/>
              </a:rPr>
              <a:t>array</a:t>
            </a:r>
            <a:r>
              <a:rPr lang="en-US" altLang="en-US" sz="2400" dirty="0">
                <a:solidFill>
                  <a:srgbClr val="000000"/>
                </a:solidFill>
                <a:latin typeface="+mn-lt"/>
              </a:rPr>
              <a:t>, the remaining </a:t>
            </a:r>
            <a:r>
              <a:rPr lang="en-US" altLang="en-US" sz="2400" dirty="0">
                <a:solidFill>
                  <a:srgbClr val="000000"/>
                </a:solidFill>
                <a:latin typeface="Consolas" panose="020B0609020204030204" pitchFamily="49" charset="0"/>
              </a:rPr>
              <a:t>array</a:t>
            </a:r>
            <a:r>
              <a:rPr lang="en-US" altLang="en-US" sz="2400" dirty="0">
                <a:solidFill>
                  <a:srgbClr val="000000"/>
                </a:solidFill>
                <a:latin typeface="+mn-lt"/>
              </a:rPr>
              <a:t> elements are initialized to zero.</a:t>
            </a:r>
          </a:p>
          <a:p>
            <a:pPr eaLnBrk="1" hangingPunct="1"/>
            <a:r>
              <a:rPr lang="en-US" altLang="en-US" sz="2400" dirty="0">
                <a:solidFill>
                  <a:srgbClr val="000000"/>
                </a:solidFill>
                <a:latin typeface="+mn-lt"/>
              </a:rPr>
              <a:t>If there are more, a compilation error occurs</a:t>
            </a:r>
            <a:r>
              <a:rPr lang="en-US" altLang="en-US" sz="2400" dirty="0" smtClean="0">
                <a:solidFill>
                  <a:srgbClr val="000000"/>
                </a:solidFill>
                <a:latin typeface="+mn-lt"/>
              </a:rPr>
              <a:t>.</a:t>
            </a:r>
            <a:endParaRPr lang="en-US" altLang="en-US" sz="2400" dirty="0">
              <a:solidFill>
                <a:srgbClr val="000000"/>
              </a:solidFill>
              <a:latin typeface="+mn-lt"/>
            </a:endParaRPr>
          </a:p>
        </p:txBody>
      </p:sp>
    </p:spTree>
    <p:extLst>
      <p:ext uri="{BB962C8B-B14F-4D97-AF65-F5344CB8AC3E}">
        <p14:creationId xmlns:p14="http://schemas.microsoft.com/office/powerpoint/2010/main" val="232687006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2"/>
                </a:solidFill>
              </a:rPr>
              <a:t>Learning </a:t>
            </a:r>
            <a:r>
              <a:rPr lang="en-US" dirty="0" smtClean="0">
                <a:solidFill>
                  <a:schemeClr val="tx2"/>
                </a:solidFill>
              </a:rPr>
              <a:t>Objectives </a:t>
            </a:r>
            <a:r>
              <a:rPr lang="en-US" sz="2000" b="0" dirty="0" smtClean="0">
                <a:solidFill>
                  <a:schemeClr val="tx2"/>
                </a:solidFill>
              </a:rPr>
              <a:t>(1 of 2)</a:t>
            </a:r>
            <a:endParaRPr lang="en-IN" sz="2000" b="0" dirty="0">
              <a:solidFill>
                <a:schemeClr val="tx2"/>
              </a:solidFill>
            </a:endParaRPr>
          </a:p>
        </p:txBody>
      </p:sp>
      <p:sp>
        <p:nvSpPr>
          <p:cNvPr id="3" name="Text Placeholder 2"/>
          <p:cNvSpPr>
            <a:spLocks noGrp="1"/>
          </p:cNvSpPr>
          <p:nvPr>
            <p:ph idx="1"/>
          </p:nvPr>
        </p:nvSpPr>
        <p:spPr>
          <a:xfrm>
            <a:off x="457200" y="1600200"/>
            <a:ext cx="8229600" cy="4695825"/>
          </a:xfrm>
        </p:spPr>
        <p:txBody>
          <a:bodyPr/>
          <a:lstStyle/>
          <a:p>
            <a:pPr marL="255600" indent="-255600">
              <a:buSzPct val="100000"/>
            </a:pPr>
            <a:r>
              <a:rPr lang="en-IN" sz="2400" dirty="0" smtClean="0">
                <a:latin typeface="+mn-lt"/>
              </a:rPr>
              <a:t>Use C++ </a:t>
            </a:r>
            <a:r>
              <a:rPr lang="en-IN" sz="2400" dirty="0">
                <a:latin typeface="+mn-lt"/>
              </a:rPr>
              <a:t>Standard Library class template </a:t>
            </a:r>
            <a:r>
              <a:rPr lang="en-IN" sz="2400" dirty="0">
                <a:latin typeface="Consolas" panose="020B0609020204030204" pitchFamily="49" charset="0"/>
              </a:rPr>
              <a:t>array</a:t>
            </a:r>
            <a:r>
              <a:rPr lang="en-IN" sz="2400" dirty="0">
                <a:latin typeface="+mn-lt"/>
              </a:rPr>
              <a:t>—a fixed-size collection of related data items.</a:t>
            </a:r>
          </a:p>
          <a:p>
            <a:pPr marL="255600" indent="-255600">
              <a:buSzPct val="100000"/>
            </a:pPr>
            <a:r>
              <a:rPr lang="en-IN" sz="2400" dirty="0">
                <a:latin typeface="+mn-lt"/>
              </a:rPr>
              <a:t>Declare </a:t>
            </a:r>
            <a:r>
              <a:rPr lang="en-IN" sz="2400" dirty="0">
                <a:latin typeface="Consolas" panose="020B0609020204030204" pitchFamily="49" charset="0"/>
              </a:rPr>
              <a:t>arrays</a:t>
            </a:r>
            <a:r>
              <a:rPr lang="en-IN" sz="2400" dirty="0">
                <a:latin typeface="+mn-lt"/>
              </a:rPr>
              <a:t>, initialize </a:t>
            </a:r>
            <a:r>
              <a:rPr lang="en-IN" sz="2400" dirty="0">
                <a:latin typeface="Consolas" panose="020B0609020204030204" pitchFamily="49" charset="0"/>
              </a:rPr>
              <a:t>arrays</a:t>
            </a:r>
            <a:r>
              <a:rPr lang="en-IN" sz="2400" dirty="0">
                <a:latin typeface="+mn-lt"/>
              </a:rPr>
              <a:t> and refer to the elements of </a:t>
            </a:r>
            <a:r>
              <a:rPr lang="en-IN" sz="2400" dirty="0">
                <a:latin typeface="Consolas" panose="020B0609020204030204" pitchFamily="49" charset="0"/>
              </a:rPr>
              <a:t>arrays</a:t>
            </a:r>
            <a:r>
              <a:rPr lang="en-IN" sz="2400" dirty="0">
                <a:latin typeface="+mn-lt"/>
              </a:rPr>
              <a:t>.</a:t>
            </a:r>
          </a:p>
          <a:p>
            <a:pPr marL="255600" indent="-255600">
              <a:buSzPct val="100000"/>
            </a:pPr>
            <a:r>
              <a:rPr lang="en-IN" sz="2400" dirty="0">
                <a:latin typeface="+mn-lt"/>
              </a:rPr>
              <a:t>Use </a:t>
            </a:r>
            <a:r>
              <a:rPr lang="en-IN" sz="2400" dirty="0">
                <a:latin typeface="Consolas" panose="020B0609020204030204" pitchFamily="49" charset="0"/>
              </a:rPr>
              <a:t>arrays</a:t>
            </a:r>
            <a:r>
              <a:rPr lang="en-IN" sz="2400" dirty="0">
                <a:latin typeface="+mn-lt"/>
              </a:rPr>
              <a:t> to store, sort and search lists and tables of values.</a:t>
            </a:r>
          </a:p>
          <a:p>
            <a:pPr marL="255600" indent="-255600">
              <a:buSzPct val="100000"/>
            </a:pPr>
            <a:r>
              <a:rPr lang="en-IN" sz="2400" dirty="0">
                <a:latin typeface="+mn-lt"/>
              </a:rPr>
              <a:t>Use the range-based </a:t>
            </a:r>
            <a:r>
              <a:rPr lang="en-IN" sz="2400" dirty="0">
                <a:latin typeface="Consolas" panose="020B0609020204030204" pitchFamily="49" charset="0"/>
              </a:rPr>
              <a:t>for</a:t>
            </a:r>
            <a:r>
              <a:rPr lang="en-IN" sz="2400" dirty="0">
                <a:latin typeface="+mn-lt"/>
              </a:rPr>
              <a:t> statement.</a:t>
            </a:r>
          </a:p>
          <a:p>
            <a:pPr marL="255600" indent="-255600">
              <a:buSzPct val="100000"/>
            </a:pPr>
            <a:r>
              <a:rPr lang="en-IN" sz="2400" dirty="0">
                <a:latin typeface="+mn-lt"/>
              </a:rPr>
              <a:t>Pass </a:t>
            </a:r>
            <a:r>
              <a:rPr lang="en-IN" sz="2400" dirty="0">
                <a:latin typeface="Consolas" panose="020B0609020204030204" pitchFamily="49" charset="0"/>
              </a:rPr>
              <a:t>arrays</a:t>
            </a:r>
            <a:r>
              <a:rPr lang="en-IN" sz="2400" dirty="0">
                <a:latin typeface="+mn-lt"/>
              </a:rPr>
              <a:t> to functions</a:t>
            </a:r>
            <a:r>
              <a:rPr lang="en-IN" sz="2400" dirty="0" smtClean="0">
                <a:latin typeface="+mn-lt"/>
              </a:rPr>
              <a:t>.</a:t>
            </a:r>
          </a:p>
          <a:p>
            <a:pPr marL="255600" indent="-255600">
              <a:buSzPct val="100000"/>
            </a:pPr>
            <a:r>
              <a:rPr lang="en-IN" sz="2400" dirty="0"/>
              <a:t>Use C++ Standard Library function </a:t>
            </a:r>
            <a:r>
              <a:rPr lang="en-IN" sz="2400" dirty="0">
                <a:latin typeface="Consolas" panose="020B0609020204030204" pitchFamily="49" charset="0"/>
              </a:rPr>
              <a:t>sort</a:t>
            </a:r>
            <a:r>
              <a:rPr lang="en-IN" sz="2400" dirty="0"/>
              <a:t> to arrange </a:t>
            </a:r>
            <a:r>
              <a:rPr lang="en-IN" sz="2400" dirty="0">
                <a:latin typeface="Consolas" panose="020B0609020204030204" pitchFamily="49" charset="0"/>
              </a:rPr>
              <a:t>array</a:t>
            </a:r>
            <a:r>
              <a:rPr lang="en-IN" sz="2400" dirty="0"/>
              <a:t> elements in ascending order</a:t>
            </a:r>
            <a:r>
              <a:rPr lang="en-IN" sz="2400" dirty="0" smtClean="0"/>
              <a:t>.</a:t>
            </a:r>
            <a:endParaRPr lang="en-IN" sz="2400" dirty="0"/>
          </a:p>
        </p:txBody>
      </p:sp>
    </p:spTree>
    <p:extLst>
      <p:ext uri="{BB962C8B-B14F-4D97-AF65-F5344CB8AC3E}">
        <p14:creationId xmlns:p14="http://schemas.microsoft.com/office/powerpoint/2010/main" val="36514205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IN" dirty="0"/>
              <a:t>Figure 7.4: Initializing an </a:t>
            </a:r>
            <a:r>
              <a:rPr lang="en-IN" dirty="0">
                <a:latin typeface="Consolas" panose="020B0609020204030204" pitchFamily="49" charset="0"/>
                <a:cs typeface="Calibri" panose="020F0502020204030204" pitchFamily="34" charset="0"/>
              </a:rPr>
              <a:t>Array</a:t>
            </a:r>
            <a:r>
              <a:rPr lang="en-IN" dirty="0"/>
              <a:t> in a </a:t>
            </a:r>
            <a:r>
              <a:rPr lang="en-IN" dirty="0" smtClean="0"/>
              <a:t>Declaration</a:t>
            </a:r>
            <a:endParaRPr lang="en-IN" dirty="0"/>
          </a:p>
        </p:txBody>
      </p:sp>
      <p:pic>
        <p:nvPicPr>
          <p:cNvPr id="4" name="Picture 3" descr="Computer code and output. The computer code has 17 lines. The lines read as follows. Line 1. forward slash forward slash F i g period 7 period 4 colon f i g 07 underscore 04 period c p p. Line 2. forward slash forward slash Initializing an array in a declaration period. Line 3. hash include left angle bracket i o stream right angle bracket. Line 4. hash include left angle bracket i o m a n i p right angle bracket. Line 5. hash include left angle bracket array right angle bracket. Line 6. using namespace s t d semicolon. Line 7. Blank. Line 8. i n t main left parenthesis right parenthesis left brace. Line 9, indented once. array left angle bracket i n t comma 5 right angle bracket n left brace 32 comma 27 comma 64 comma 18 comma 95 right brace semicolon forward slash forward slash list initializer. The words, array left angle bracket i n t comma 5 right angle bracket n left brace 32 comma 27 comma 64 comma 18 comma 95 right brace semicolon are highlighted. Line 10. Blank. Line 11, indented once. c out left angle bracket left angle bracket double quote Element double quote left angle bracket left angle bracket set w left parenthesis 10 right parenthesis left angle bracket left angle bracket double quote Value double quote left angle bracket left angle bracket end l semicolon. Line 12. Blank. Line 13, indented once. forward slash forward slash output each array element single quote s value. Line 14, indented once. for left parenthesis size underscore t i left brace 0 right brace semicolon i left angle bracket n period size left parenthesis right parenthesis semicolon plus plus i right parenthesis left brace. Line 15, indented twice. c out left angle bracket left angle bracket set w left parenthesis 7 right parenthesis left angle bracket left angle bracket i left angle bracket left angle bracket set w left parenthesis 10 right parenthesis left angle bracket left angle bracket n left bracket i right bracket left angle bracket left angle bracket end l semicolon. Line 16, indented once. right brace. Line 17. right brace. An output table has 5 rows and 2 columns. The columns have the following headings from left to right. Element, Value. The row entries are as follows. Row 1. 0, 32. Row 2. 1, 27. Row 3. 2, 64. Row 4. 3, 18. Row 5. 4, 9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3494" y="1522873"/>
            <a:ext cx="6977012" cy="4690826"/>
          </a:xfrm>
          <a:prstGeom prst="rect">
            <a:avLst/>
          </a:prstGeom>
        </p:spPr>
      </p:pic>
    </p:spTree>
    <p:extLst>
      <p:ext uri="{BB962C8B-B14F-4D97-AF65-F5344CB8AC3E}">
        <p14:creationId xmlns:p14="http://schemas.microsoft.com/office/powerpoint/2010/main" val="113222797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2600" dirty="0"/>
              <a:t>7.4.3 Specifying an </a:t>
            </a:r>
            <a:r>
              <a:rPr lang="en-IN" sz="2600" dirty="0" smtClean="0">
                <a:latin typeface="Consolas" panose="020B0609020204030204" pitchFamily="49" charset="0"/>
              </a:rPr>
              <a:t>Array’</a:t>
            </a:r>
            <a:r>
              <a:rPr lang="en-IN" sz="2600" dirty="0" smtClean="0">
                <a:latin typeface="Times New Roman" panose="02020603050405020304" pitchFamily="18" charset="0"/>
                <a:cs typeface="Times New Roman" panose="02020603050405020304" pitchFamily="18" charset="0"/>
              </a:rPr>
              <a:t>s</a:t>
            </a:r>
            <a:r>
              <a:rPr lang="en-IN" sz="2600" dirty="0" smtClean="0"/>
              <a:t> </a:t>
            </a:r>
            <a:r>
              <a:rPr lang="en-IN" sz="2600" dirty="0"/>
              <a:t>Size with a Constant Variable and Setting </a:t>
            </a:r>
            <a:r>
              <a:rPr lang="en-IN" sz="2600" dirty="0">
                <a:latin typeface="Consolas" panose="020B0609020204030204" pitchFamily="49" charset="0"/>
              </a:rPr>
              <a:t>Array</a:t>
            </a:r>
            <a:r>
              <a:rPr lang="en-IN" sz="2600" dirty="0"/>
              <a:t> Elements with Calculations</a:t>
            </a:r>
          </a:p>
        </p:txBody>
      </p:sp>
      <p:sp>
        <p:nvSpPr>
          <p:cNvPr id="3" name="Text Placeholder 2"/>
          <p:cNvSpPr>
            <a:spLocks noGrp="1"/>
          </p:cNvSpPr>
          <p:nvPr>
            <p:ph type="body" idx="1"/>
          </p:nvPr>
        </p:nvSpPr>
        <p:spPr/>
        <p:txBody>
          <a:bodyPr/>
          <a:lstStyle/>
          <a:p>
            <a:pPr eaLnBrk="1" hangingPunct="1"/>
            <a:r>
              <a:rPr lang="en-US" altLang="en-US" sz="2400" dirty="0">
                <a:solidFill>
                  <a:srgbClr val="000000"/>
                </a:solidFill>
                <a:latin typeface="+mn-lt"/>
              </a:rPr>
              <a:t>Figure 7.5 sets the elements of a 5-element array values to the even integers 2, 4, 6, 8</a:t>
            </a:r>
            <a:r>
              <a:rPr lang="en-US" altLang="en-US" sz="2400" dirty="0">
                <a:solidFill>
                  <a:srgbClr val="000000"/>
                </a:solidFill>
                <a:latin typeface="+mn-lt"/>
                <a:cs typeface="Times New Roman" panose="02020603050405020304" pitchFamily="18" charset="0"/>
              </a:rPr>
              <a:t> and </a:t>
            </a:r>
            <a:r>
              <a:rPr lang="en-US" altLang="en-US" sz="2400" dirty="0">
                <a:solidFill>
                  <a:srgbClr val="000000"/>
                </a:solidFill>
                <a:latin typeface="+mn-lt"/>
              </a:rPr>
              <a:t>10 and prints the array in tabular format.</a:t>
            </a:r>
          </a:p>
          <a:p>
            <a:pPr eaLnBrk="1" hangingPunct="1"/>
            <a:r>
              <a:rPr lang="en-US" altLang="en-US" sz="2400" dirty="0">
                <a:solidFill>
                  <a:srgbClr val="000000"/>
                </a:solidFill>
                <a:latin typeface="+mn-lt"/>
              </a:rPr>
              <a:t>Line 10 uses the </a:t>
            </a:r>
            <a:r>
              <a:rPr lang="en-US" altLang="en-US" sz="2400" b="1" dirty="0">
                <a:solidFill>
                  <a:schemeClr val="tx1"/>
                </a:solidFill>
                <a:latin typeface="Consolas" panose="020B0609020204030204" pitchFamily="49" charset="0"/>
              </a:rPr>
              <a:t>const </a:t>
            </a:r>
            <a:r>
              <a:rPr lang="en-US" altLang="en-US" sz="2400" b="1" dirty="0">
                <a:solidFill>
                  <a:schemeClr val="tx1"/>
                </a:solidFill>
                <a:latin typeface="+mn-lt"/>
              </a:rPr>
              <a:t>qualifier</a:t>
            </a:r>
            <a:r>
              <a:rPr lang="en-US" altLang="en-US" sz="2400" dirty="0">
                <a:solidFill>
                  <a:srgbClr val="000000"/>
                </a:solidFill>
                <a:latin typeface="+mn-lt"/>
              </a:rPr>
              <a:t> to declare a </a:t>
            </a:r>
            <a:r>
              <a:rPr lang="en-US" altLang="en-US" sz="2400" b="1" dirty="0">
                <a:solidFill>
                  <a:schemeClr val="tx1"/>
                </a:solidFill>
                <a:latin typeface="+mn-lt"/>
              </a:rPr>
              <a:t>constant variable </a:t>
            </a:r>
            <a:r>
              <a:rPr lang="en-US" altLang="en-US" sz="2400" dirty="0">
                <a:solidFill>
                  <a:srgbClr val="000000"/>
                </a:solidFill>
                <a:latin typeface="Consolas" panose="020B0609020204030204" pitchFamily="49" charset="0"/>
              </a:rPr>
              <a:t>arraySize</a:t>
            </a:r>
            <a:r>
              <a:rPr lang="en-US" altLang="en-US" sz="2400" dirty="0">
                <a:solidFill>
                  <a:srgbClr val="000000"/>
                </a:solidFill>
                <a:latin typeface="+mn-lt"/>
              </a:rPr>
              <a:t> with the value 5.</a:t>
            </a:r>
          </a:p>
          <a:p>
            <a:pPr lvl="1"/>
            <a:r>
              <a:rPr lang="en-US" altLang="en-US" sz="2400" dirty="0">
                <a:solidFill>
                  <a:srgbClr val="000000"/>
                </a:solidFill>
                <a:latin typeface="+mn-lt"/>
              </a:rPr>
              <a:t>A constant variable that’s used to specify </a:t>
            </a:r>
            <a:r>
              <a:rPr lang="en-US" altLang="en-US" sz="2400" dirty="0">
                <a:solidFill>
                  <a:srgbClr val="000000"/>
                </a:solidFill>
                <a:latin typeface="Consolas" panose="020B0609020204030204" pitchFamily="49" charset="0"/>
              </a:rPr>
              <a:t>array’s</a:t>
            </a:r>
            <a:r>
              <a:rPr lang="en-US" altLang="en-US" sz="2400" dirty="0">
                <a:solidFill>
                  <a:srgbClr val="000000"/>
                </a:solidFill>
                <a:latin typeface="+mn-lt"/>
              </a:rPr>
              <a:t> size </a:t>
            </a:r>
            <a:r>
              <a:rPr lang="en-US" altLang="en-US" sz="2400" b="1" dirty="0">
                <a:solidFill>
                  <a:srgbClr val="000000"/>
                </a:solidFill>
                <a:latin typeface="+mn-lt"/>
              </a:rPr>
              <a:t>must</a:t>
            </a:r>
            <a:r>
              <a:rPr lang="en-US" altLang="en-US" sz="2400" dirty="0">
                <a:solidFill>
                  <a:srgbClr val="000000"/>
                </a:solidFill>
                <a:latin typeface="+mn-lt"/>
              </a:rPr>
              <a:t> be initialized with a constant expression when it’s declared and </a:t>
            </a:r>
            <a:r>
              <a:rPr lang="en-US" altLang="en-US" sz="2400" b="1" dirty="0">
                <a:solidFill>
                  <a:srgbClr val="000000"/>
                </a:solidFill>
                <a:latin typeface="+mn-lt"/>
              </a:rPr>
              <a:t>cannot</a:t>
            </a:r>
            <a:r>
              <a:rPr lang="en-US" altLang="en-US" sz="2400" dirty="0">
                <a:solidFill>
                  <a:srgbClr val="000000"/>
                </a:solidFill>
                <a:latin typeface="+mn-lt"/>
              </a:rPr>
              <a:t> be modified thereafter.</a:t>
            </a:r>
          </a:p>
          <a:p>
            <a:pPr eaLnBrk="1" hangingPunct="1"/>
            <a:r>
              <a:rPr lang="en-US" altLang="en-US" sz="2400" dirty="0">
                <a:solidFill>
                  <a:srgbClr val="000000"/>
                </a:solidFill>
                <a:latin typeface="+mn-lt"/>
              </a:rPr>
              <a:t>Constant variables are also called </a:t>
            </a:r>
            <a:r>
              <a:rPr lang="en-US" altLang="en-US" sz="2400" b="1" dirty="0" smtClean="0">
                <a:solidFill>
                  <a:schemeClr val="tx1"/>
                </a:solidFill>
                <a:latin typeface="+mn-lt"/>
              </a:rPr>
              <a:t>named constants </a:t>
            </a:r>
            <a:r>
              <a:rPr lang="en-US" altLang="en-US" sz="2400" dirty="0" smtClean="0">
                <a:solidFill>
                  <a:srgbClr val="000000"/>
                </a:solidFill>
                <a:latin typeface="+mn-lt"/>
              </a:rPr>
              <a:t>or </a:t>
            </a:r>
            <a:r>
              <a:rPr lang="en-US" altLang="en-US" sz="2400" b="1" dirty="0">
                <a:solidFill>
                  <a:schemeClr val="tx1"/>
                </a:solidFill>
                <a:latin typeface="+mn-lt"/>
              </a:rPr>
              <a:t>read-only variables</a:t>
            </a:r>
            <a:r>
              <a:rPr lang="en-US" altLang="en-US" sz="2400" dirty="0" smtClean="0">
                <a:solidFill>
                  <a:srgbClr val="000000"/>
                </a:solidFill>
                <a:latin typeface="+mn-lt"/>
              </a:rPr>
              <a:t>.</a:t>
            </a:r>
            <a:endParaRPr lang="en-US" altLang="en-US" sz="2400" dirty="0">
              <a:solidFill>
                <a:srgbClr val="000000"/>
              </a:solidFill>
              <a:latin typeface="+mn-lt"/>
            </a:endParaRPr>
          </a:p>
        </p:txBody>
      </p:sp>
    </p:spTree>
    <p:extLst>
      <p:ext uri="{BB962C8B-B14F-4D97-AF65-F5344CB8AC3E}">
        <p14:creationId xmlns:p14="http://schemas.microsoft.com/office/powerpoint/2010/main" val="237938529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Figure 7.5 Set </a:t>
            </a:r>
            <a:r>
              <a:rPr lang="en-IN" dirty="0">
                <a:latin typeface="Consolas" panose="020B0609020204030204" pitchFamily="49" charset="0"/>
              </a:rPr>
              <a:t>Array </a:t>
            </a:r>
            <a:r>
              <a:rPr lang="en-IN" dirty="0" smtClean="0">
                <a:latin typeface="Consolas" panose="020B0609020204030204" pitchFamily="49" charset="0"/>
              </a:rPr>
              <a:t>s</a:t>
            </a:r>
            <a:r>
              <a:rPr lang="en-IN" dirty="0" smtClean="0"/>
              <a:t> </a:t>
            </a:r>
            <a:r>
              <a:rPr lang="en-IN" dirty="0"/>
              <a:t>to the Even Integers from 2 to </a:t>
            </a:r>
            <a:r>
              <a:rPr lang="en-IN" dirty="0" smtClean="0"/>
              <a:t>10 </a:t>
            </a:r>
            <a:r>
              <a:rPr lang="en-IN" sz="2000" b="0" dirty="0" smtClean="0"/>
              <a:t>(1 of 2)</a:t>
            </a:r>
            <a:endParaRPr lang="en-IN" sz="2000" b="0" dirty="0"/>
          </a:p>
        </p:txBody>
      </p:sp>
      <p:pic>
        <p:nvPicPr>
          <p:cNvPr id="4" name="Picture 3" descr="Computer code and output. The computer code has 24 lines. The lines read as follows. Line 1. forward slash forward slash F i g period 7 period 5 colon f i g 07 underscore 05 period c p p. Line 2. forward slash forward slash Set array s to the even integers from 2 to 10 period. Line 3. hash include left angle bracket i o stream right angle bracket. Line 4. hash include left angle bracket i o m a n i p right angle bracket. Line 5. hash include left angle bracket array right angle bracket. Line 6. using namespace s t d semicolon. Line 7. Blank. Line 8. i n t main left parenthesis right parenthesis left brace. Line 9, indented once. forward slash forward slash constant variable can be used to specify array size. Line 10, indented once. c o n s t size underscore t array Size left brace 5 right brace semicolon forward slash forward slash must initialize in declaration. the words, c o n s t size underscore t array Size left brace 5 right brace semicolon are highlighted. Line 11. Blank. Line 12, indented once. array left angle bracket i n t comma array Size right angle bracket values semicolon forward slash forward slash array values has 5 elements. the words, array left angle bracket i n t comma array Size right angle bracket values semicolon are highlighted. Line 13. Blank. Line 14, indented once. for left parenthesis size underscore t i left brace 0 right brace semicolon i less than sign values period size left parenthesis right parenthesis semicolon plus plus i right parenthesis left brace forward slash forward slash set the values. Line 15, indented twice. values left bracket i right bracket equals 2 plus 2 asterisk i semicolon. This line is highlighted. Line 16, indented once. right brace. Line 17. Blank. Line 18, indented once. c out left angle bracket left angle bracket double quote Element double quote left angle bracket left angle bracket set w left parenthesis 10 right parenthesis left angle bracket left angle bracket double quote Value double quote left angle bracket left angle bracket end l semicolon. Line 19. Blank. Line 20, indented once. forward slash forward slash output contents of array s in tabular format. Line 21, indented once. for left parenthesis size underscore t j left brace 0 right brace semicolon j less than sign values period size left parenthesis right parenthesis semicolon plus plus j right parenthesis left brace. Line 22, indented twice. c out left angle bracket left angle bracket set w left parenthesis 7 right parenthesis left angle bracket left angle bracket j left angle bracket left angle bracket set w left parenthesis 10 right parenthesis left angle bracket left angle bracket values left bracket j right bracket left angle bracket left angle bracket end l semicolon. Line 23, indented once. right brace. Line 24. right brac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4174" y="1560182"/>
            <a:ext cx="7235653" cy="4708721"/>
          </a:xfrm>
          <a:prstGeom prst="rect">
            <a:avLst/>
          </a:prstGeom>
        </p:spPr>
      </p:pic>
    </p:spTree>
    <p:extLst>
      <p:ext uri="{BB962C8B-B14F-4D97-AF65-F5344CB8AC3E}">
        <p14:creationId xmlns:p14="http://schemas.microsoft.com/office/powerpoint/2010/main" val="300134398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Figure 7.5 Set </a:t>
            </a:r>
            <a:r>
              <a:rPr lang="en-IN" dirty="0" smtClean="0">
                <a:latin typeface="Consolas" panose="020B0609020204030204" pitchFamily="49" charset="0"/>
              </a:rPr>
              <a:t>Array s</a:t>
            </a:r>
            <a:r>
              <a:rPr lang="en-IN" dirty="0" smtClean="0"/>
              <a:t> </a:t>
            </a:r>
            <a:r>
              <a:rPr lang="en-IN" dirty="0"/>
              <a:t>to the Even Integers from 2 to 10 </a:t>
            </a:r>
            <a:r>
              <a:rPr lang="en-IN" sz="2000" b="0" dirty="0" smtClean="0"/>
              <a:t>(2 </a:t>
            </a:r>
            <a:r>
              <a:rPr lang="en-IN" sz="2000" b="0" dirty="0"/>
              <a:t>of 2)</a:t>
            </a:r>
            <a:endParaRPr lang="en-IN" dirty="0"/>
          </a:p>
        </p:txBody>
      </p:sp>
      <p:pic>
        <p:nvPicPr>
          <p:cNvPr id="4" name="Picture 3" descr="Output has 5 rows and 2 columns. The columns have the following headings from left to right. Element, Value. The row entries are as follows. Row 1. 0, 2. Row 2. 1, 4. Row 3. 2, 6. Row 4. 3, 8. Row 5. 4,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1065" y="2648152"/>
            <a:ext cx="7861871" cy="1561696"/>
          </a:xfrm>
          <a:prstGeom prst="rect">
            <a:avLst/>
          </a:prstGeom>
        </p:spPr>
      </p:pic>
    </p:spTree>
    <p:extLst>
      <p:ext uri="{BB962C8B-B14F-4D97-AF65-F5344CB8AC3E}">
        <p14:creationId xmlns:p14="http://schemas.microsoft.com/office/powerpoint/2010/main" val="205563355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Common Programming Error 7.2</a:t>
            </a:r>
          </a:p>
        </p:txBody>
      </p:sp>
      <p:sp>
        <p:nvSpPr>
          <p:cNvPr id="3" name="Text Placeholder 2"/>
          <p:cNvSpPr>
            <a:spLocks noGrp="1"/>
          </p:cNvSpPr>
          <p:nvPr>
            <p:ph type="body" idx="1"/>
          </p:nvPr>
        </p:nvSpPr>
        <p:spPr/>
        <p:txBody>
          <a:bodyPr/>
          <a:lstStyle/>
          <a:p>
            <a:pPr marL="0" indent="0">
              <a:buNone/>
            </a:pPr>
            <a:r>
              <a:rPr lang="en-IN" sz="2400" dirty="0">
                <a:latin typeface="+mn-lt"/>
              </a:rPr>
              <a:t>Not initializing a constant variable when it’s declared is a compilation error.</a:t>
            </a:r>
          </a:p>
        </p:txBody>
      </p:sp>
    </p:spTree>
    <p:extLst>
      <p:ext uri="{BB962C8B-B14F-4D97-AF65-F5344CB8AC3E}">
        <p14:creationId xmlns:p14="http://schemas.microsoft.com/office/powerpoint/2010/main" val="47130203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Common Programming Error 7.3</a:t>
            </a:r>
          </a:p>
        </p:txBody>
      </p:sp>
      <p:sp>
        <p:nvSpPr>
          <p:cNvPr id="3" name="Text Placeholder 2"/>
          <p:cNvSpPr>
            <a:spLocks noGrp="1"/>
          </p:cNvSpPr>
          <p:nvPr>
            <p:ph type="body" idx="1"/>
          </p:nvPr>
        </p:nvSpPr>
        <p:spPr/>
        <p:txBody>
          <a:bodyPr/>
          <a:lstStyle/>
          <a:p>
            <a:pPr marL="0" indent="0">
              <a:buNone/>
            </a:pPr>
            <a:r>
              <a:rPr lang="en-IN" sz="2400" dirty="0">
                <a:latin typeface="+mn-lt"/>
              </a:rPr>
              <a:t>Assigning a value to a constant variable in a separate statement from its declaration is </a:t>
            </a:r>
            <a:r>
              <a:rPr lang="en-IN" sz="2400" dirty="0" smtClean="0">
                <a:latin typeface="+mn-lt"/>
              </a:rPr>
              <a:t>a compilation </a:t>
            </a:r>
            <a:r>
              <a:rPr lang="en-IN" sz="2400" dirty="0">
                <a:latin typeface="+mn-lt"/>
              </a:rPr>
              <a:t>error.</a:t>
            </a:r>
          </a:p>
        </p:txBody>
      </p:sp>
    </p:spTree>
    <p:extLst>
      <p:ext uri="{BB962C8B-B14F-4D97-AF65-F5344CB8AC3E}">
        <p14:creationId xmlns:p14="http://schemas.microsoft.com/office/powerpoint/2010/main" val="36850345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Good Programming Practice 7.1</a:t>
            </a:r>
          </a:p>
        </p:txBody>
      </p:sp>
      <p:sp>
        <p:nvSpPr>
          <p:cNvPr id="3" name="Text Placeholder 2"/>
          <p:cNvSpPr>
            <a:spLocks noGrp="1"/>
          </p:cNvSpPr>
          <p:nvPr>
            <p:ph type="body" idx="1"/>
          </p:nvPr>
        </p:nvSpPr>
        <p:spPr/>
        <p:txBody>
          <a:bodyPr/>
          <a:lstStyle/>
          <a:p>
            <a:pPr marL="0" indent="0">
              <a:buNone/>
            </a:pPr>
            <a:r>
              <a:rPr lang="en-IN" sz="2400" dirty="0">
                <a:latin typeface="+mn-lt"/>
              </a:rPr>
              <a:t>Defining the size of an </a:t>
            </a:r>
            <a:r>
              <a:rPr lang="en-IN" sz="2400" dirty="0">
                <a:latin typeface="Consolas" panose="020B0609020204030204" pitchFamily="49" charset="0"/>
              </a:rPr>
              <a:t>array</a:t>
            </a:r>
            <a:r>
              <a:rPr lang="en-IN" sz="2400" dirty="0">
                <a:latin typeface="+mn-lt"/>
              </a:rPr>
              <a:t> as a constant variable instead of a literal constant makes </a:t>
            </a:r>
            <a:r>
              <a:rPr lang="en-IN" sz="2400" dirty="0" smtClean="0">
                <a:latin typeface="+mn-lt"/>
              </a:rPr>
              <a:t>programs clearer </a:t>
            </a:r>
            <a:r>
              <a:rPr lang="en-IN" sz="2400" dirty="0">
                <a:latin typeface="+mn-lt"/>
              </a:rPr>
              <a:t>and easier to update. This technique eliminates so-called </a:t>
            </a:r>
            <a:r>
              <a:rPr lang="en-IN" sz="2400" b="1" dirty="0">
                <a:latin typeface="+mn-lt"/>
              </a:rPr>
              <a:t>magic </a:t>
            </a:r>
            <a:r>
              <a:rPr lang="en-IN" sz="2400" b="1" dirty="0" smtClean="0">
                <a:latin typeface="+mn-lt"/>
              </a:rPr>
              <a:t>numbers</a:t>
            </a:r>
            <a:r>
              <a:rPr lang="en-IN" sz="2400" dirty="0" smtClean="0">
                <a:latin typeface="+mn-lt"/>
              </a:rPr>
              <a:t>—numeric </a:t>
            </a:r>
            <a:r>
              <a:rPr lang="en-IN" sz="2400" dirty="0">
                <a:latin typeface="+mn-lt"/>
              </a:rPr>
              <a:t>values that are not explained. Using a constant variable allows you to provide </a:t>
            </a:r>
            <a:r>
              <a:rPr lang="en-IN" sz="2400" dirty="0" smtClean="0">
                <a:latin typeface="+mn-lt"/>
              </a:rPr>
              <a:t>a name </a:t>
            </a:r>
            <a:r>
              <a:rPr lang="en-IN" sz="2400" dirty="0">
                <a:latin typeface="+mn-lt"/>
              </a:rPr>
              <a:t>for a literal constant and can help explain the purpose of the value in the program.</a:t>
            </a:r>
          </a:p>
        </p:txBody>
      </p:sp>
    </p:spTree>
    <p:extLst>
      <p:ext uri="{BB962C8B-B14F-4D97-AF65-F5344CB8AC3E}">
        <p14:creationId xmlns:p14="http://schemas.microsoft.com/office/powerpoint/2010/main" val="10658973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7.4.4 Summing the Elements of an </a:t>
            </a:r>
            <a:r>
              <a:rPr lang="en-IN" dirty="0">
                <a:latin typeface="Consolas" panose="020B0609020204030204" pitchFamily="49" charset="0"/>
              </a:rPr>
              <a:t>Array</a:t>
            </a:r>
          </a:p>
        </p:txBody>
      </p:sp>
      <p:sp>
        <p:nvSpPr>
          <p:cNvPr id="3" name="Text Placeholder 2"/>
          <p:cNvSpPr>
            <a:spLocks noGrp="1"/>
          </p:cNvSpPr>
          <p:nvPr>
            <p:ph type="body" idx="1"/>
          </p:nvPr>
        </p:nvSpPr>
        <p:spPr/>
        <p:txBody>
          <a:bodyPr/>
          <a:lstStyle/>
          <a:p>
            <a:pPr eaLnBrk="1" hangingPunct="1"/>
            <a:r>
              <a:rPr lang="en-US" altLang="en-US" sz="2400" dirty="0">
                <a:solidFill>
                  <a:srgbClr val="000000"/>
                </a:solidFill>
                <a:latin typeface="+mn-lt"/>
              </a:rPr>
              <a:t>Often, the elements of an array represent a series of values to be used in a calculation.</a:t>
            </a:r>
          </a:p>
          <a:p>
            <a:pPr eaLnBrk="1" hangingPunct="1"/>
            <a:r>
              <a:rPr lang="en-US" altLang="en-US" sz="2400" dirty="0" smtClean="0">
                <a:solidFill>
                  <a:srgbClr val="000000"/>
                </a:solidFill>
                <a:latin typeface="+mn-lt"/>
              </a:rPr>
              <a:t>Figure</a:t>
            </a:r>
            <a:r>
              <a:rPr lang="en-US" altLang="en-US" sz="2400" dirty="0">
                <a:solidFill>
                  <a:srgbClr val="000000"/>
                </a:solidFill>
                <a:latin typeface="+mn-lt"/>
              </a:rPr>
              <a:t> 7.6 sums the values contained in the four-element integer </a:t>
            </a:r>
            <a:r>
              <a:rPr lang="en-US" altLang="en-US" sz="2400" dirty="0">
                <a:solidFill>
                  <a:srgbClr val="000000"/>
                </a:solidFill>
                <a:latin typeface="Consolas" panose="020B0609020204030204" pitchFamily="49" charset="0"/>
              </a:rPr>
              <a:t>array a</a:t>
            </a:r>
            <a:r>
              <a:rPr lang="en-US" altLang="en-US" sz="2400" dirty="0" smtClean="0">
                <a:solidFill>
                  <a:srgbClr val="000000"/>
                </a:solidFill>
                <a:latin typeface="+mn-lt"/>
              </a:rPr>
              <a:t>.</a:t>
            </a:r>
            <a:endParaRPr lang="en-US" altLang="en-US" sz="2400" dirty="0">
              <a:solidFill>
                <a:srgbClr val="000000"/>
              </a:solidFill>
              <a:latin typeface="+mn-lt"/>
            </a:endParaRPr>
          </a:p>
        </p:txBody>
      </p:sp>
    </p:spTree>
    <p:extLst>
      <p:ext uri="{BB962C8B-B14F-4D97-AF65-F5344CB8AC3E}">
        <p14:creationId xmlns:p14="http://schemas.microsoft.com/office/powerpoint/2010/main" val="39248788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Figure 7.6 Compute the Sum of the Elements of an </a:t>
            </a:r>
            <a:r>
              <a:rPr lang="en-IN" dirty="0">
                <a:latin typeface="Consolas" panose="020B0609020204030204" pitchFamily="49" charset="0"/>
              </a:rPr>
              <a:t>Array</a:t>
            </a:r>
          </a:p>
        </p:txBody>
      </p:sp>
      <p:pic>
        <p:nvPicPr>
          <p:cNvPr id="4" name="Picture 3" descr="Computer code and output. The computer code has 18 lines. The lines read as follows. Line 1. forward slash forward slash F i g period 7 period 6 colon f i g 07 underscore 06 period c p p. Line 2. forward slash forward slash Compute the sum of the elements of an array period. Line 3. hash include left angle bracket i o stream right angle bracket. Line 4. hash include left angle bracket array right angle bracket. Line 5. using namespace s t d semicolon. Line 6. Blank. Line 7. i n t main left parenthesis right parenthesis left brace. Line 8, indented once. c o n s t size underscore t array Size left brace 4 right brace semicolon forward slash forward slash specifies size of array. Line 9, indented once. array left angle bracket i n t comma array Size right angle bracket a left brace 10 comma 20 comma 30 comma 40 right brace semicolon. Line 10, indented once. i n t total left brace 0 right brace semicolon. Line 11. Blank. Line 12, indented once. forward slash forward slash sum contents of array a. Line 13, indented once. for left parenthesis size underscore t i left brace 0 right brace semicolon i left angle bracket a period size left parenthesis right parenthesis semicolon plus plus i right parenthesis left brace. Line 14, indented twice. total plus equals a left bracket i right bracket semicolon. This line is highlighted. Line 15, indented once. right brace. Line 16. Blank. Line 17, indented once. c out left angle bracket left angle bracket double quote Total of array elements colon double quote left angle bracket left angle bracket total left angle bracket left angle bracket end l semicolon. Line 18. right brace. Computer code output reads, Total of array elements colon 10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9984" y="1715424"/>
            <a:ext cx="7784032" cy="4400818"/>
          </a:xfrm>
          <a:prstGeom prst="rect">
            <a:avLst/>
          </a:prstGeom>
        </p:spPr>
      </p:pic>
    </p:spTree>
    <p:extLst>
      <p:ext uri="{BB962C8B-B14F-4D97-AF65-F5344CB8AC3E}">
        <p14:creationId xmlns:p14="http://schemas.microsoft.com/office/powerpoint/2010/main" val="13297557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7.4.5 Using Bar Charts to Display </a:t>
            </a:r>
            <a:r>
              <a:rPr lang="en-IN" dirty="0">
                <a:latin typeface="Consolas" panose="020B0609020204030204" pitchFamily="49" charset="0"/>
              </a:rPr>
              <a:t>Array</a:t>
            </a:r>
            <a:r>
              <a:rPr lang="en-IN" dirty="0"/>
              <a:t> Data Graphically</a:t>
            </a:r>
          </a:p>
        </p:txBody>
      </p:sp>
      <p:sp>
        <p:nvSpPr>
          <p:cNvPr id="3" name="Text Placeholder 2"/>
          <p:cNvSpPr>
            <a:spLocks noGrp="1"/>
          </p:cNvSpPr>
          <p:nvPr>
            <p:ph type="body" idx="1"/>
          </p:nvPr>
        </p:nvSpPr>
        <p:spPr/>
        <p:txBody>
          <a:bodyPr/>
          <a:lstStyle/>
          <a:p>
            <a:pPr eaLnBrk="1" hangingPunct="1"/>
            <a:r>
              <a:rPr lang="en-US" altLang="en-US" sz="2400" dirty="0">
                <a:solidFill>
                  <a:srgbClr val="000000"/>
                </a:solidFill>
                <a:latin typeface="+mn-lt"/>
              </a:rPr>
              <a:t>Many programs present data to users graphically.</a:t>
            </a:r>
          </a:p>
          <a:p>
            <a:pPr eaLnBrk="1" hangingPunct="1"/>
            <a:r>
              <a:rPr lang="en-US" altLang="en-US" sz="2400" dirty="0">
                <a:solidFill>
                  <a:srgbClr val="000000"/>
                </a:solidFill>
                <a:latin typeface="+mn-lt"/>
              </a:rPr>
              <a:t>One simple way to display numeric data graphically is with a bar chart that shows each numeric value as a bar of asterisks </a:t>
            </a:r>
            <a:r>
              <a:rPr lang="en-US" altLang="en-US" sz="2400" dirty="0" smtClean="0">
                <a:solidFill>
                  <a:srgbClr val="000000"/>
                </a:solidFill>
                <a:latin typeface="+mn-lt"/>
              </a:rPr>
              <a:t>(</a:t>
            </a:r>
            <a:r>
              <a:rPr lang="en-US" altLang="en-US" sz="2400" dirty="0" smtClean="0">
                <a:solidFill>
                  <a:srgbClr val="000000"/>
                </a:solidFill>
                <a:latin typeface="Consolas" panose="020B0609020204030204" pitchFamily="49" charset="0"/>
              </a:rPr>
              <a:t>*</a:t>
            </a:r>
            <a:r>
              <a:rPr lang="en-US" altLang="en-US" sz="2400" dirty="0" smtClean="0">
                <a:solidFill>
                  <a:srgbClr val="000000"/>
                </a:solidFill>
                <a:latin typeface="+mn-lt"/>
              </a:rPr>
              <a:t>).</a:t>
            </a:r>
            <a:endParaRPr lang="en-US" altLang="en-US" sz="2400" dirty="0">
              <a:solidFill>
                <a:srgbClr val="000000"/>
              </a:solidFill>
              <a:latin typeface="+mn-lt"/>
            </a:endParaRPr>
          </a:p>
          <a:p>
            <a:pPr eaLnBrk="1" hangingPunct="1"/>
            <a:r>
              <a:rPr lang="en-US" altLang="en-US" sz="2400" dirty="0" smtClean="0">
                <a:solidFill>
                  <a:srgbClr val="000000"/>
                </a:solidFill>
                <a:latin typeface="+mn-lt"/>
              </a:rPr>
              <a:t>Figure</a:t>
            </a:r>
            <a:r>
              <a:rPr lang="en-US" altLang="en-US" sz="2400" dirty="0">
                <a:solidFill>
                  <a:srgbClr val="000000"/>
                </a:solidFill>
                <a:latin typeface="+mn-lt"/>
              </a:rPr>
              <a:t> 7.7 stores data in an array of 11 elements, each corresponding to a grade category</a:t>
            </a:r>
            <a:r>
              <a:rPr lang="en-US" altLang="en-US" sz="2400" dirty="0" smtClean="0">
                <a:solidFill>
                  <a:srgbClr val="000000"/>
                </a:solidFill>
                <a:latin typeface="+mn-lt"/>
              </a:rPr>
              <a:t>.</a:t>
            </a:r>
            <a:endParaRPr lang="en-US" altLang="en-US" sz="2400" dirty="0">
              <a:solidFill>
                <a:srgbClr val="000000"/>
              </a:solidFill>
              <a:latin typeface="+mn-lt"/>
            </a:endParaRPr>
          </a:p>
        </p:txBody>
      </p:sp>
    </p:spTree>
    <p:extLst>
      <p:ext uri="{BB962C8B-B14F-4D97-AF65-F5344CB8AC3E}">
        <p14:creationId xmlns:p14="http://schemas.microsoft.com/office/powerpoint/2010/main" val="30052507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2"/>
                </a:solidFill>
              </a:rPr>
              <a:t>Learning Objectives </a:t>
            </a:r>
            <a:r>
              <a:rPr lang="en-US" sz="2000" b="0" dirty="0" smtClean="0">
                <a:solidFill>
                  <a:schemeClr val="tx2"/>
                </a:solidFill>
              </a:rPr>
              <a:t>(2 of </a:t>
            </a:r>
            <a:r>
              <a:rPr lang="en-US" sz="2000" b="0" dirty="0">
                <a:solidFill>
                  <a:schemeClr val="tx2"/>
                </a:solidFill>
              </a:rPr>
              <a:t>2)</a:t>
            </a:r>
            <a:endParaRPr lang="en-US" dirty="0">
              <a:solidFill>
                <a:schemeClr val="tx2"/>
              </a:solidFill>
            </a:endParaRPr>
          </a:p>
        </p:txBody>
      </p:sp>
      <p:sp>
        <p:nvSpPr>
          <p:cNvPr id="3" name="Text Placeholder 2"/>
          <p:cNvSpPr>
            <a:spLocks noGrp="1"/>
          </p:cNvSpPr>
          <p:nvPr>
            <p:ph idx="1"/>
          </p:nvPr>
        </p:nvSpPr>
        <p:spPr/>
        <p:txBody>
          <a:bodyPr/>
          <a:lstStyle/>
          <a:p>
            <a:pPr marL="255600" indent="-255600">
              <a:buSzPct val="100000"/>
            </a:pPr>
            <a:r>
              <a:rPr lang="en-IN" sz="2400" dirty="0" smtClean="0">
                <a:latin typeface="+mn-lt"/>
              </a:rPr>
              <a:t>Use C++ </a:t>
            </a:r>
            <a:r>
              <a:rPr lang="en-IN" sz="2400" dirty="0">
                <a:latin typeface="+mn-lt"/>
              </a:rPr>
              <a:t>Standard Library function </a:t>
            </a:r>
            <a:r>
              <a:rPr lang="en-IN" sz="2400" dirty="0">
                <a:latin typeface="Consolas" panose="020B0609020204030204" pitchFamily="49" charset="0"/>
              </a:rPr>
              <a:t>binary_search</a:t>
            </a:r>
            <a:r>
              <a:rPr lang="en-IN" sz="2400" dirty="0">
                <a:latin typeface="+mn-lt"/>
              </a:rPr>
              <a:t> to locate an element in a sorted </a:t>
            </a:r>
            <a:r>
              <a:rPr lang="en-IN" sz="2400" dirty="0">
                <a:latin typeface="Consolas" panose="020B0609020204030204" pitchFamily="49" charset="0"/>
              </a:rPr>
              <a:t>array</a:t>
            </a:r>
            <a:r>
              <a:rPr lang="en-IN" sz="2400" dirty="0">
                <a:latin typeface="+mn-lt"/>
              </a:rPr>
              <a:t>.</a:t>
            </a:r>
          </a:p>
          <a:p>
            <a:pPr marL="255600" indent="-255600">
              <a:buSzPct val="100000"/>
            </a:pPr>
            <a:r>
              <a:rPr lang="en-IN" sz="2400" dirty="0">
                <a:latin typeface="+mn-lt"/>
              </a:rPr>
              <a:t>Declare and manipulate multidimensional </a:t>
            </a:r>
            <a:r>
              <a:rPr lang="en-IN" sz="2400" dirty="0">
                <a:latin typeface="Consolas" panose="020B0609020204030204" pitchFamily="49" charset="0"/>
              </a:rPr>
              <a:t>arrays</a:t>
            </a:r>
            <a:r>
              <a:rPr lang="en-IN" sz="2400" dirty="0">
                <a:latin typeface="+mn-lt"/>
              </a:rPr>
              <a:t>.</a:t>
            </a:r>
          </a:p>
          <a:p>
            <a:pPr marL="255600" indent="-255600">
              <a:buSzPct val="100000"/>
            </a:pPr>
            <a:r>
              <a:rPr lang="en-IN" sz="2400" dirty="0">
                <a:latin typeface="+mn-lt"/>
              </a:rPr>
              <a:t>Use one- and </a:t>
            </a:r>
            <a:r>
              <a:rPr lang="en-IN" sz="2400" dirty="0" smtClean="0">
                <a:latin typeface="+mn-lt"/>
              </a:rPr>
              <a:t>two-dimensional </a:t>
            </a:r>
            <a:r>
              <a:rPr lang="en-IN" sz="2400" dirty="0">
                <a:latin typeface="Consolas" panose="020B0609020204030204" pitchFamily="49" charset="0"/>
              </a:rPr>
              <a:t>arrays</a:t>
            </a:r>
            <a:r>
              <a:rPr lang="en-IN" sz="2400" dirty="0">
                <a:latin typeface="+mn-lt"/>
              </a:rPr>
              <a:t> to build a real-world </a:t>
            </a:r>
            <a:r>
              <a:rPr lang="en-IN" sz="2400" dirty="0">
                <a:latin typeface="Consolas" panose="020B0609020204030204" pitchFamily="49" charset="0"/>
              </a:rPr>
              <a:t>GradeBook</a:t>
            </a:r>
            <a:r>
              <a:rPr lang="en-IN" sz="2400" dirty="0">
                <a:latin typeface="+mn-lt"/>
              </a:rPr>
              <a:t> class.</a:t>
            </a:r>
          </a:p>
          <a:p>
            <a:pPr marL="255600" indent="-255600">
              <a:buSzPct val="100000"/>
            </a:pPr>
            <a:r>
              <a:rPr lang="en-IN" sz="2400" dirty="0">
                <a:latin typeface="+mn-lt"/>
              </a:rPr>
              <a:t>Use </a:t>
            </a:r>
            <a:r>
              <a:rPr lang="en-IN" sz="2400" dirty="0" smtClean="0">
                <a:latin typeface="+mn-lt"/>
              </a:rPr>
              <a:t>C++ </a:t>
            </a:r>
            <a:r>
              <a:rPr lang="en-IN" sz="2400" dirty="0">
                <a:latin typeface="+mn-lt"/>
              </a:rPr>
              <a:t>Standard Library class template </a:t>
            </a:r>
            <a:r>
              <a:rPr lang="en-IN" sz="2400" dirty="0">
                <a:latin typeface="Consolas" panose="020B0609020204030204" pitchFamily="49" charset="0"/>
              </a:rPr>
              <a:t>vector—a</a:t>
            </a:r>
            <a:r>
              <a:rPr lang="en-IN" sz="2400" dirty="0">
                <a:latin typeface="+mn-lt"/>
              </a:rPr>
              <a:t> variable-size collection of related data items.</a:t>
            </a:r>
            <a:endParaRPr lang="en-US" sz="2400" dirty="0">
              <a:latin typeface="+mn-lt"/>
            </a:endParaRPr>
          </a:p>
        </p:txBody>
      </p:sp>
    </p:spTree>
    <p:extLst>
      <p:ext uri="{BB962C8B-B14F-4D97-AF65-F5344CB8AC3E}">
        <p14:creationId xmlns:p14="http://schemas.microsoft.com/office/powerpoint/2010/main" val="322532846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493162" cy="1066799"/>
          </a:xfrm>
        </p:spPr>
        <p:txBody>
          <a:bodyPr anchor="b"/>
          <a:lstStyle/>
          <a:p>
            <a:r>
              <a:rPr lang="en-IN" dirty="0"/>
              <a:t>Figure 7.7 </a:t>
            </a:r>
            <a:r>
              <a:rPr lang="en-IN" dirty="0" smtClean="0"/>
              <a:t>Bar </a:t>
            </a:r>
            <a:r>
              <a:rPr lang="en-IN" dirty="0"/>
              <a:t>Chart Printing </a:t>
            </a:r>
            <a:r>
              <a:rPr lang="en-IN" dirty="0" smtClean="0"/>
              <a:t>Program </a:t>
            </a:r>
            <a:r>
              <a:rPr lang="en-IN" sz="2000" b="0" dirty="0" smtClean="0"/>
              <a:t>(1 of 3)</a:t>
            </a:r>
            <a:endParaRPr lang="en-IN" sz="2000" b="0" dirty="0"/>
          </a:p>
        </p:txBody>
      </p:sp>
      <p:pic>
        <p:nvPicPr>
          <p:cNvPr id="4" name="Picture 3" descr="Computer code. The code has 34 lines. The lines read as follows. Line 1. forward slash forward slash F i g period 7 period 7 colon f i g 0 7 underscore 07 period c p p. Line 2. forward slash forward slash Bar chart printing program period. Line 3. hash include left angle bracket i o stream right angle bracket. Line 4. hash include left angle bracket i o m a n i p right angle bracket. Line 5. hash include left angle bracket array right angle bracket. Line 6. using namespace s t d semicolon. Line 7. Blank. Line 8. i n t main left parenthesis right parenthesis left brace. Line 9, indented once. c o n s t size underscore t array Size left brace 11 right brace semicolon. Line 10, indented once. array left angle bracket unsigned i n t comma array Size right angle bracket n left brace 0 comma 0 comma 0 comma 0 comma 0 comma 0 comma 1 comma 2 comma 4 comma 2 comma 1 right brace semicolon. Line 11. Blank. Line 12, indented once. c out left angle bracket left angle bracket double quote Grade distribution colon double quote left angle bracket left angle bracket end l semicolon. Line 13. Blank."/>
          <p:cNvPicPr>
            <a:picLocks noChangeAspect="1"/>
          </p:cNvPicPr>
          <p:nvPr/>
        </p:nvPicPr>
        <p:blipFill rotWithShape="1">
          <a:blip r:embed="rId2">
            <a:extLst>
              <a:ext uri="{28A0092B-C50C-407E-A947-70E740481C1C}">
                <a14:useLocalDpi xmlns:a14="http://schemas.microsoft.com/office/drawing/2010/main" val="0"/>
              </a:ext>
            </a:extLst>
          </a:blip>
          <a:srcRect t="-85" r="5566" b="-1"/>
          <a:stretch/>
        </p:blipFill>
        <p:spPr>
          <a:xfrm>
            <a:off x="457200" y="1888805"/>
            <a:ext cx="8106004" cy="3126700"/>
          </a:xfrm>
          <a:prstGeom prst="rect">
            <a:avLst/>
          </a:prstGeom>
        </p:spPr>
      </p:pic>
    </p:spTree>
    <p:extLst>
      <p:ext uri="{BB962C8B-B14F-4D97-AF65-F5344CB8AC3E}">
        <p14:creationId xmlns:p14="http://schemas.microsoft.com/office/powerpoint/2010/main" val="197758555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396344" cy="1066799"/>
          </a:xfrm>
        </p:spPr>
        <p:txBody>
          <a:bodyPr anchor="b"/>
          <a:lstStyle/>
          <a:p>
            <a:r>
              <a:rPr lang="en-IN" dirty="0"/>
              <a:t>Figure 7.7 Bar Chart Printing Program </a:t>
            </a:r>
            <a:r>
              <a:rPr lang="en-IN" sz="2000" b="0" dirty="0" smtClean="0"/>
              <a:t>(2 </a:t>
            </a:r>
            <a:r>
              <a:rPr lang="en-IN" sz="2000" b="0" dirty="0"/>
              <a:t>of 3)</a:t>
            </a:r>
            <a:endParaRPr lang="en-IN" sz="2000" dirty="0"/>
          </a:p>
        </p:txBody>
      </p:sp>
      <p:pic>
        <p:nvPicPr>
          <p:cNvPr id="4" name="Picture 3" descr="The code continues. Line 14, indented once. forward slash forward slash for each element of array n comma output a bar of the chart. Line 15, indented once. for left parenthesis size underscore t i left brace 0 right brace semicolon i left angle bracket n period size left parenthesis right parenthesis semicolon plus plus i right parenthesis left brace. Line 16, indented twice. forward slash forward slash output bar labels left parenthesis double quote 0 hyphen 9 colon double quote comma incomplete line of code comma double quote 90 hyphen 99 colon double quote comma double quote 100 colon double quote right parenthesis. Line 17, indented twice. if left parenthesis 0 equals equals i right parenthesis left brace. Line 18, indented 3 times. c out left angle bracket left angle bracket double quote 0 to 9 colon double quote semicolon. Line 19, indented twice. right brace. Line 20, indented twice. else if left parenthesis 10 equals equals i right parenthesis left brace. Line 21, indented 3 times. c out left angle bracket left angle bracket double quote 100 colon double quote semicolon. Line 22, indented twice. right brace. Line 23, indented twice. else left brace. Line 24, indented 3 times. c out left angle bracket left angle bracket i asterisk 10 left angle bracket left angle bracket double quote hyphen double quote left angle bracket left angle bracket left parenthesis i asterisk 10 right parenthesis plus 9 left angle bracket left angle bracket double quote colon double quote semicolon. Line 25, indented twice. right brace. Line 26. Blank. Line 27, indented twice. forward slash forward slash print bar of asterisks. Line 28, indented twice. for left parenthesis unsigned i n t stars left brace 0 right brace semicolon stars less than sign n left bracket i right bracket semicolon plus plus stars right parenthesis left brace. Line 29, indented 3 times. c out left angle bracket left angle bracket single quote asterisk single quote semicolon. Line 30, indented twice. right brace. Line 31. Blank. Line 32, indented twice. c out left angle bracket left angle bracket end l semicolon forward slash forward slash start a new line of output. Line 33, indented once. right brace. Line 34. right brac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33278" y="1590465"/>
            <a:ext cx="6277444" cy="4651917"/>
          </a:xfrm>
          <a:prstGeom prst="rect">
            <a:avLst/>
          </a:prstGeom>
        </p:spPr>
      </p:pic>
    </p:spTree>
    <p:extLst>
      <p:ext uri="{BB962C8B-B14F-4D97-AF65-F5344CB8AC3E}">
        <p14:creationId xmlns:p14="http://schemas.microsoft.com/office/powerpoint/2010/main" val="127382289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450132" cy="1066799"/>
          </a:xfrm>
        </p:spPr>
        <p:txBody>
          <a:bodyPr anchor="b"/>
          <a:lstStyle/>
          <a:p>
            <a:r>
              <a:rPr lang="en-IN" dirty="0"/>
              <a:t>Figure 7.7 Bar Chart Printing </a:t>
            </a:r>
            <a:r>
              <a:rPr lang="en-IN" dirty="0" smtClean="0"/>
              <a:t>Program </a:t>
            </a:r>
            <a:r>
              <a:rPr lang="en-IN" sz="2000" b="0" dirty="0" smtClean="0"/>
              <a:t>(3 of 3)</a:t>
            </a:r>
            <a:endParaRPr lang="en-IN" sz="2000" b="0" dirty="0"/>
          </a:p>
        </p:txBody>
      </p:sp>
      <p:pic>
        <p:nvPicPr>
          <p:cNvPr id="4" name="Picture 3" descr="The code output has 12 lines. The lines read as follows. Line 1. Grade distribution colon. Line 2. 0 to 9 colon. Line 3. 10 to 19 colon. Line 4. 20 to 29 colon. Line 5. 30 to 39 colon. Line 6. 40 to 49 colon. Line 7. 50 to 59 colon. Line 8. 60 to 69 colon asterisk. Line 9. 70 to 79 colon asterisk asterisk. Line 10. 80 to 89 colon asterisk asterisk asterisk asterisk. Line 11. 90 to 99 colon asterisk asterisk. Line 12. 100 colon asterisk."/>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1065" y="2434813"/>
            <a:ext cx="7861871" cy="2616174"/>
          </a:xfrm>
          <a:prstGeom prst="rect">
            <a:avLst/>
          </a:prstGeom>
        </p:spPr>
      </p:pic>
    </p:spTree>
    <p:extLst>
      <p:ext uri="{BB962C8B-B14F-4D97-AF65-F5344CB8AC3E}">
        <p14:creationId xmlns:p14="http://schemas.microsoft.com/office/powerpoint/2010/main" val="136561551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7.4.6 Using the Elements of an </a:t>
            </a:r>
            <a:r>
              <a:rPr lang="en-IN" dirty="0">
                <a:latin typeface="Consolas" panose="020B0609020204030204" pitchFamily="49" charset="0"/>
              </a:rPr>
              <a:t>Array</a:t>
            </a:r>
            <a:r>
              <a:rPr lang="en-IN" dirty="0"/>
              <a:t> as Counters</a:t>
            </a:r>
          </a:p>
        </p:txBody>
      </p:sp>
      <p:sp>
        <p:nvSpPr>
          <p:cNvPr id="3" name="Text Placeholder 2"/>
          <p:cNvSpPr>
            <a:spLocks noGrp="1"/>
          </p:cNvSpPr>
          <p:nvPr>
            <p:ph type="body" idx="1"/>
          </p:nvPr>
        </p:nvSpPr>
        <p:spPr/>
        <p:txBody>
          <a:bodyPr/>
          <a:lstStyle/>
          <a:p>
            <a:pPr eaLnBrk="1" hangingPunct="1"/>
            <a:r>
              <a:rPr lang="en-US" altLang="en-US" sz="2200" dirty="0">
                <a:solidFill>
                  <a:srgbClr val="000000"/>
                </a:solidFill>
                <a:latin typeface="+mn-lt"/>
              </a:rPr>
              <a:t>Sometimes, programs use counter variables to summarize data, such as the results of a survey.</a:t>
            </a:r>
          </a:p>
          <a:p>
            <a:pPr eaLnBrk="1" hangingPunct="1"/>
            <a:r>
              <a:rPr lang="en-US" altLang="en-US" sz="2200" dirty="0">
                <a:solidFill>
                  <a:srgbClr val="000000"/>
                </a:solidFill>
                <a:latin typeface="+mn-lt"/>
              </a:rPr>
              <a:t>In </a:t>
            </a:r>
            <a:r>
              <a:rPr lang="en-US" altLang="en-US" sz="2200" dirty="0" smtClean="0">
                <a:solidFill>
                  <a:srgbClr val="000000"/>
                </a:solidFill>
                <a:latin typeface="+mn-lt"/>
              </a:rPr>
              <a:t>Figure</a:t>
            </a:r>
            <a:r>
              <a:rPr lang="en-US" altLang="en-US" sz="2200" dirty="0">
                <a:solidFill>
                  <a:srgbClr val="000000"/>
                </a:solidFill>
                <a:latin typeface="+mn-lt"/>
              </a:rPr>
              <a:t> 6.9, we used separate counters in our die-rolling program to track the number of occurrences of each side of a die as the program rolled the die 60,000,000 times.</a:t>
            </a:r>
          </a:p>
          <a:p>
            <a:pPr eaLnBrk="1" hangingPunct="1"/>
            <a:r>
              <a:rPr lang="en-US" altLang="en-US" sz="2200" dirty="0">
                <a:solidFill>
                  <a:srgbClr val="000000"/>
                </a:solidFill>
                <a:latin typeface="+mn-lt"/>
              </a:rPr>
              <a:t>An </a:t>
            </a:r>
            <a:r>
              <a:rPr lang="en-US" altLang="en-US" sz="2200" dirty="0">
                <a:solidFill>
                  <a:srgbClr val="000000"/>
                </a:solidFill>
                <a:latin typeface="Consolas" panose="020B0609020204030204" pitchFamily="49" charset="0"/>
              </a:rPr>
              <a:t>array</a:t>
            </a:r>
            <a:r>
              <a:rPr lang="en-US" altLang="en-US" sz="2200" dirty="0">
                <a:solidFill>
                  <a:srgbClr val="000000"/>
                </a:solidFill>
                <a:latin typeface="+mn-lt"/>
              </a:rPr>
              <a:t> version of this program is shown in </a:t>
            </a:r>
            <a:r>
              <a:rPr lang="en-US" altLang="en-US" sz="2200" dirty="0" smtClean="0">
                <a:solidFill>
                  <a:srgbClr val="000000"/>
                </a:solidFill>
                <a:latin typeface="+mn-lt"/>
              </a:rPr>
              <a:t>Figure</a:t>
            </a:r>
            <a:r>
              <a:rPr lang="en-US" altLang="en-US" sz="2200" dirty="0">
                <a:solidFill>
                  <a:srgbClr val="000000"/>
                </a:solidFill>
                <a:latin typeface="+mn-lt"/>
              </a:rPr>
              <a:t> 7.8.</a:t>
            </a:r>
          </a:p>
          <a:p>
            <a:pPr eaLnBrk="1" hangingPunct="1"/>
            <a:r>
              <a:rPr lang="en-US" altLang="en-US" sz="2200" dirty="0">
                <a:solidFill>
                  <a:srgbClr val="000000"/>
                </a:solidFill>
                <a:latin typeface="+mn-lt"/>
              </a:rPr>
              <a:t>This version also uses the new </a:t>
            </a:r>
            <a:r>
              <a:rPr lang="en-US" altLang="en-US" sz="2200" dirty="0" smtClean="0">
                <a:solidFill>
                  <a:srgbClr val="000000"/>
                </a:solidFill>
                <a:latin typeface="+mn-lt"/>
              </a:rPr>
              <a:t>C++ 11 </a:t>
            </a:r>
            <a:r>
              <a:rPr lang="en-US" altLang="en-US" sz="2200" dirty="0">
                <a:solidFill>
                  <a:srgbClr val="000000"/>
                </a:solidFill>
                <a:latin typeface="+mn-lt"/>
              </a:rPr>
              <a:t>random-number generation capabilities that were introduced in Section 6.9.</a:t>
            </a:r>
          </a:p>
          <a:p>
            <a:pPr eaLnBrk="1" hangingPunct="1"/>
            <a:r>
              <a:rPr lang="en-US" altLang="en-US" sz="2200" b="1" dirty="0">
                <a:solidFill>
                  <a:srgbClr val="000000"/>
                </a:solidFill>
                <a:latin typeface="+mn-lt"/>
              </a:rPr>
              <a:t>The single statement in line 21 of this program replaces the </a:t>
            </a:r>
            <a:r>
              <a:rPr lang="en-US" altLang="en-US" sz="2200" b="1" dirty="0">
                <a:solidFill>
                  <a:srgbClr val="000000"/>
                </a:solidFill>
                <a:latin typeface="Consolas" panose="020B0609020204030204" pitchFamily="49" charset="0"/>
              </a:rPr>
              <a:t>switch</a:t>
            </a:r>
            <a:r>
              <a:rPr lang="en-US" altLang="en-US" sz="2200" b="1" dirty="0">
                <a:solidFill>
                  <a:srgbClr val="000000"/>
                </a:solidFill>
                <a:latin typeface="+mn-lt"/>
              </a:rPr>
              <a:t> statement in </a:t>
            </a:r>
            <a:r>
              <a:rPr lang="en-US" altLang="en-US" sz="2200" b="1" dirty="0" smtClean="0">
                <a:solidFill>
                  <a:srgbClr val="000000"/>
                </a:solidFill>
                <a:latin typeface="+mn-lt"/>
              </a:rPr>
              <a:t>Figure</a:t>
            </a:r>
            <a:r>
              <a:rPr lang="en-US" altLang="en-US" sz="2200" b="1" dirty="0">
                <a:solidFill>
                  <a:srgbClr val="000000"/>
                </a:solidFill>
                <a:latin typeface="+mn-lt"/>
              </a:rPr>
              <a:t> 6.9</a:t>
            </a:r>
            <a:r>
              <a:rPr lang="en-US" altLang="en-US" sz="2200" b="1" dirty="0" smtClean="0">
                <a:solidFill>
                  <a:srgbClr val="000000"/>
                </a:solidFill>
                <a:latin typeface="+mn-lt"/>
              </a:rPr>
              <a:t>.</a:t>
            </a:r>
            <a:endParaRPr lang="en-US" altLang="en-US" sz="2200" b="1" dirty="0">
              <a:solidFill>
                <a:srgbClr val="000000"/>
              </a:solidFill>
              <a:latin typeface="+mn-lt"/>
            </a:endParaRPr>
          </a:p>
        </p:txBody>
      </p:sp>
    </p:spTree>
    <p:extLst>
      <p:ext uri="{BB962C8B-B14F-4D97-AF65-F5344CB8AC3E}">
        <p14:creationId xmlns:p14="http://schemas.microsoft.com/office/powerpoint/2010/main" val="220192239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200" dirty="0"/>
              <a:t>Figure 7.8 Die-Rolling Program Using an </a:t>
            </a:r>
            <a:r>
              <a:rPr lang="en-IN" sz="3200" dirty="0">
                <a:latin typeface="Consolas" panose="020B0609020204030204" pitchFamily="49" charset="0"/>
              </a:rPr>
              <a:t>Array</a:t>
            </a:r>
            <a:r>
              <a:rPr lang="en-IN" sz="3200" dirty="0"/>
              <a:t> Instead of </a:t>
            </a:r>
            <a:r>
              <a:rPr lang="en-IN" sz="3200" dirty="0" smtClean="0"/>
              <a:t>Switch </a:t>
            </a:r>
            <a:r>
              <a:rPr lang="en-IN" sz="2000" b="0" dirty="0" smtClean="0"/>
              <a:t>(1 of 2)</a:t>
            </a:r>
            <a:endParaRPr lang="en-IN" sz="2000" b="0" dirty="0"/>
          </a:p>
        </p:txBody>
      </p:sp>
      <p:pic>
        <p:nvPicPr>
          <p:cNvPr id="3" name="Picture 2" descr="Computer code and output. The code has 30 lines. The lines read as follows. Line 1. forward slash forward slash F i g period 7 period 8 colon f i g 07 underscore 08 period c p p. Line 2. forward slash forward slash Die hyphen rolling program using an array instead of switch period. Line 3. hash include left angle bracket i o stream right angle bracket. Line 4. hash include left angle bracket i o m a n i p right angle bracket. Line 5. hash include left angle bracket array right angle bracket. Line 6. hash include left angle bracket random right angle bracket. Line 7. hash include left angle bracket c time right angle bracket. Line 8. using namespace s t d semicolon. Line 9. Blank. Line 10. i n t main left parenthesis right parenthesis left brace. Line 11, indented once. forward slash forward slash use the default random hyphen number generation engine to. Line 12, indented once. forward slash forward slash produce uniformly distributed pseudorandom i n t values from 1 to 6. Line 13, indented once. default underscore random underscore engine engine left parenthesis static underscore cast left angle bracket unsigned i n t right angle bracket left parenthesis time left parenthesis 0 right parenthesis right parenthesis right parenthesis semicolon. Line 14, indented once. uniform underscore i n t underscore distribution left angle bracket unsigned i n t right angle bracket random I n t left parenthesis 1 comma 6 right parenthesis semicolon. Line 15. Blank. Line 16, indented once. c o n s t size underscore t array Size left brace 7 right brace semicolon forward slash forward slash ignore element zero. Line 17, indented once. array left angle bracket unsigned i n t comma array Size right angle bracket frequency left brace right brace semicolon forward slash forward slash initialize to 0s. Line 18. Blank. Line 19, indented once. forward slash forward slash roll die 60 comma 000 comma 000 times semicolon use die value as frequency index. Line 20, indented once. for left parenthesis unsigned i n t roll left brace 1 right brace semicolon roll less than sign equals 60 single quote 000 single quote 000 semicolon plus plus roll right parenthesis left brace. Line 21, indented twice. plus plus frequency left bracket random I n t left parenthesis engine right parenthesis right bracket semicolon. Line 22, indented once. 22 right brace. Line 23. Blank."/>
          <p:cNvPicPr>
            <a:picLocks noChangeAspect="1"/>
          </p:cNvPicPr>
          <p:nvPr/>
        </p:nvPicPr>
        <p:blipFill>
          <a:blip r:embed="rId2"/>
          <a:stretch>
            <a:fillRect/>
          </a:stretch>
        </p:blipFill>
        <p:spPr>
          <a:xfrm>
            <a:off x="604103" y="1524221"/>
            <a:ext cx="7935792" cy="4691683"/>
          </a:xfrm>
          <a:prstGeom prst="rect">
            <a:avLst/>
          </a:prstGeom>
        </p:spPr>
      </p:pic>
    </p:spTree>
    <p:extLst>
      <p:ext uri="{BB962C8B-B14F-4D97-AF65-F5344CB8AC3E}">
        <p14:creationId xmlns:p14="http://schemas.microsoft.com/office/powerpoint/2010/main" val="409249162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200" dirty="0"/>
              <a:t>Figure 7.8 Die-Rolling Program Using an </a:t>
            </a:r>
            <a:r>
              <a:rPr lang="en-IN" sz="3200" dirty="0">
                <a:latin typeface="Consolas" panose="020B0609020204030204" pitchFamily="49" charset="0"/>
              </a:rPr>
              <a:t>Array</a:t>
            </a:r>
            <a:r>
              <a:rPr lang="en-IN" sz="3200" dirty="0"/>
              <a:t> Instead of </a:t>
            </a:r>
            <a:r>
              <a:rPr lang="en-IN" sz="3200" dirty="0" smtClean="0"/>
              <a:t>Switch </a:t>
            </a:r>
            <a:r>
              <a:rPr lang="en-IN" sz="2000" b="0" dirty="0" smtClean="0"/>
              <a:t>(2 </a:t>
            </a:r>
            <a:r>
              <a:rPr lang="en-IN" sz="2000" b="0" dirty="0"/>
              <a:t>of 2)</a:t>
            </a:r>
            <a:endParaRPr lang="en-IN" sz="2000" dirty="0"/>
          </a:p>
        </p:txBody>
      </p:sp>
      <p:pic>
        <p:nvPicPr>
          <p:cNvPr id="3" name="Picture 2" descr="The code continues. Line 24, indented once. c out left angle bracket left angle bracket double quote Face double quote left angle bracket left angle bracket set w left parenthesis 13 right parenthesis left angle bracket left angle bracket double quote Frequency double quote left angle bracket left angle bracket end l semicolon. Line 25. Blank. Line 26, indented once. forward slash forward slash output each array element single quote s value. Line 27, indented once. for left parenthesis size underscore t face left brace 1 right brace semicolon face left angle bracket frequency period size left parenthesis right parenthesis semicolon plus plus face right parenthesis left brace. Line 28, indented twice. c out left angle bracket left angle bracket set w left parenthesis 4 right parenthesis left angle bracket left angle bracket face left angle bracket left angle bracket set w left parenthesis 13 right parenthesis left angle bracket left angle bracket frequency left bracket face right bracket left angle bracket left angle bracket end l semicolon. Line 29, indented once. right brace. Line 30. right brace. The code output has 6 rows and 2 columns. The columns have the following headings from left to right. Face, Frequency. The row entries are as follows. Row 1. 1, 9997901. Row 2. 2, 9999110. Row 3. 3, 10001172. Row 4. 4, 10003619. Row 5. 5, 9997606. Row 6. 6, 10000592."/>
          <p:cNvPicPr>
            <a:picLocks noChangeAspect="1"/>
          </p:cNvPicPr>
          <p:nvPr/>
        </p:nvPicPr>
        <p:blipFill rotWithShape="1">
          <a:blip r:embed="rId2"/>
          <a:srcRect l="2291" t="-2083" r="4332"/>
          <a:stretch/>
        </p:blipFill>
        <p:spPr>
          <a:xfrm>
            <a:off x="450852" y="1993880"/>
            <a:ext cx="8113206" cy="3405203"/>
          </a:xfrm>
          <a:prstGeom prst="rect">
            <a:avLst/>
          </a:prstGeom>
        </p:spPr>
      </p:pic>
    </p:spTree>
    <p:extLst>
      <p:ext uri="{BB962C8B-B14F-4D97-AF65-F5344CB8AC3E}">
        <p14:creationId xmlns:p14="http://schemas.microsoft.com/office/powerpoint/2010/main" val="386696298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7.4.7 Using </a:t>
            </a:r>
            <a:r>
              <a:rPr lang="en-IN" dirty="0">
                <a:latin typeface="Consolas" panose="020B0609020204030204" pitchFamily="49" charset="0"/>
              </a:rPr>
              <a:t>Arrays</a:t>
            </a:r>
            <a:r>
              <a:rPr lang="en-IN" dirty="0"/>
              <a:t> to Summarize Survey </a:t>
            </a:r>
            <a:r>
              <a:rPr lang="en-IN" dirty="0" smtClean="0"/>
              <a:t>Results </a:t>
            </a:r>
            <a:r>
              <a:rPr lang="en-IN" sz="2000" b="0" dirty="0" smtClean="0"/>
              <a:t>(1 of 2)</a:t>
            </a:r>
            <a:endParaRPr lang="en-IN" sz="2000" b="0" dirty="0"/>
          </a:p>
        </p:txBody>
      </p:sp>
      <p:sp>
        <p:nvSpPr>
          <p:cNvPr id="3" name="Text Placeholder 2"/>
          <p:cNvSpPr>
            <a:spLocks noGrp="1"/>
          </p:cNvSpPr>
          <p:nvPr>
            <p:ph type="body" idx="1"/>
          </p:nvPr>
        </p:nvSpPr>
        <p:spPr/>
        <p:txBody>
          <a:bodyPr/>
          <a:lstStyle/>
          <a:p>
            <a:pPr eaLnBrk="1" hangingPunct="1"/>
            <a:r>
              <a:rPr lang="en-US" altLang="en-US" sz="1800" dirty="0" smtClean="0">
                <a:solidFill>
                  <a:srgbClr val="000000"/>
                </a:solidFill>
                <a:latin typeface="+mn-lt"/>
              </a:rPr>
              <a:t>Figure</a:t>
            </a:r>
            <a:r>
              <a:rPr lang="en-US" altLang="en-US" sz="1800" dirty="0">
                <a:solidFill>
                  <a:srgbClr val="000000"/>
                </a:solidFill>
                <a:latin typeface="+mn-lt"/>
              </a:rPr>
              <a:t> 7.9 uses arrays to summarize the results of data collected in a survey.</a:t>
            </a:r>
          </a:p>
          <a:p>
            <a:pPr eaLnBrk="1" hangingPunct="1"/>
            <a:r>
              <a:rPr lang="en-US" altLang="en-US" sz="1800" dirty="0">
                <a:solidFill>
                  <a:srgbClr val="000000"/>
                </a:solidFill>
                <a:latin typeface="+mn-lt"/>
              </a:rPr>
              <a:t>Consider the following problem statement:</a:t>
            </a:r>
          </a:p>
          <a:p>
            <a:pPr lvl="1" eaLnBrk="1" hangingPunct="1"/>
            <a:r>
              <a:rPr lang="en-US" altLang="en-US" sz="1800" dirty="0">
                <a:solidFill>
                  <a:srgbClr val="000000"/>
                </a:solidFill>
                <a:latin typeface="+mn-lt"/>
              </a:rPr>
              <a:t>Twenty students were asked to rate on a scale of 1 to 5 the quality of the food in the student cafeteria, with 1 being “awful” and 5 being “excellent.” Place the 20 responses in an integer array and determine the frequency of each rating.</a:t>
            </a:r>
          </a:p>
          <a:p>
            <a:pPr eaLnBrk="1" hangingPunct="1"/>
            <a:r>
              <a:rPr lang="en-US" altLang="en-US" sz="1800" b="1" dirty="0" smtClean="0">
                <a:solidFill>
                  <a:srgbClr val="000000"/>
                </a:solidFill>
                <a:latin typeface="+mn-lt"/>
              </a:rPr>
              <a:t>C++ </a:t>
            </a:r>
            <a:r>
              <a:rPr lang="en-US" altLang="en-US" sz="1800" b="1" dirty="0">
                <a:solidFill>
                  <a:srgbClr val="000000"/>
                </a:solidFill>
                <a:latin typeface="+mn-lt"/>
              </a:rPr>
              <a:t>provides no automatic </a:t>
            </a:r>
            <a:r>
              <a:rPr lang="en-US" altLang="en-US" sz="1800" b="1" dirty="0">
                <a:solidFill>
                  <a:srgbClr val="000000"/>
                </a:solidFill>
                <a:latin typeface="Consolas" panose="020B0609020204030204" pitchFamily="49" charset="0"/>
              </a:rPr>
              <a:t>array</a:t>
            </a:r>
            <a:r>
              <a:rPr lang="en-US" altLang="en-US" sz="1800" b="1" dirty="0">
                <a:solidFill>
                  <a:srgbClr val="000000"/>
                </a:solidFill>
                <a:latin typeface="+mn-lt"/>
              </a:rPr>
              <a:t> </a:t>
            </a:r>
            <a:r>
              <a:rPr lang="en-US" altLang="en-US" sz="1800" b="1" dirty="0">
                <a:solidFill>
                  <a:schemeClr val="tx1"/>
                </a:solidFill>
                <a:latin typeface="+mn-lt"/>
              </a:rPr>
              <a:t>bounds checking</a:t>
            </a:r>
            <a:r>
              <a:rPr lang="en-US" altLang="en-US" sz="1800" b="1" dirty="0">
                <a:solidFill>
                  <a:srgbClr val="000000"/>
                </a:solidFill>
                <a:latin typeface="+mn-lt"/>
              </a:rPr>
              <a:t> to prevent you from referring to an element that does not exist</a:t>
            </a:r>
            <a:r>
              <a:rPr lang="en-US" altLang="en-US" sz="1800" b="1" dirty="0" smtClean="0">
                <a:solidFill>
                  <a:srgbClr val="000000"/>
                </a:solidFill>
                <a:latin typeface="+mn-lt"/>
              </a:rPr>
              <a:t>.</a:t>
            </a:r>
            <a:endParaRPr lang="en-US" altLang="en-US" sz="1800" b="1" dirty="0">
              <a:solidFill>
                <a:srgbClr val="000000"/>
              </a:solidFill>
              <a:latin typeface="+mn-lt"/>
            </a:endParaRPr>
          </a:p>
          <a:p>
            <a:pPr eaLnBrk="1" hangingPunct="1"/>
            <a:r>
              <a:rPr lang="en-US" altLang="en-US" sz="1800" dirty="0">
                <a:solidFill>
                  <a:srgbClr val="000000"/>
                </a:solidFill>
                <a:latin typeface="+mn-lt"/>
              </a:rPr>
              <a:t>Thus, an executing program can “walk off” either end of an </a:t>
            </a:r>
            <a:r>
              <a:rPr lang="en-US" altLang="en-US" sz="1800" dirty="0">
                <a:solidFill>
                  <a:srgbClr val="000000"/>
                </a:solidFill>
                <a:latin typeface="Consolas" panose="020B0609020204030204" pitchFamily="49" charset="0"/>
              </a:rPr>
              <a:t>array</a:t>
            </a:r>
            <a:r>
              <a:rPr lang="en-US" altLang="en-US" sz="1800" dirty="0">
                <a:solidFill>
                  <a:srgbClr val="000000"/>
                </a:solidFill>
                <a:latin typeface="+mn-lt"/>
              </a:rPr>
              <a:t> without warning.</a:t>
            </a:r>
          </a:p>
          <a:p>
            <a:r>
              <a:rPr lang="en-US" altLang="en-US" sz="1800" dirty="0">
                <a:solidFill>
                  <a:srgbClr val="000000"/>
                </a:solidFill>
                <a:latin typeface="+mn-lt"/>
              </a:rPr>
              <a:t>Class templates </a:t>
            </a:r>
            <a:r>
              <a:rPr lang="en-US" altLang="en-US" sz="1800" dirty="0">
                <a:solidFill>
                  <a:srgbClr val="000000"/>
                </a:solidFill>
                <a:latin typeface="Consolas" panose="020B0609020204030204" pitchFamily="49" charset="0"/>
              </a:rPr>
              <a:t>array</a:t>
            </a:r>
            <a:r>
              <a:rPr lang="en-US" altLang="en-US" sz="1800" dirty="0">
                <a:solidFill>
                  <a:srgbClr val="000000"/>
                </a:solidFill>
                <a:latin typeface="+mn-lt"/>
              </a:rPr>
              <a:t> and </a:t>
            </a:r>
            <a:r>
              <a:rPr lang="en-US" altLang="en-US" sz="1800" dirty="0">
                <a:solidFill>
                  <a:srgbClr val="000000"/>
                </a:solidFill>
                <a:latin typeface="Consolas" panose="020B0609020204030204" pitchFamily="49" charset="0"/>
              </a:rPr>
              <a:t>vector</a:t>
            </a:r>
            <a:r>
              <a:rPr lang="en-US" altLang="en-US" sz="1800" dirty="0">
                <a:solidFill>
                  <a:srgbClr val="000000"/>
                </a:solidFill>
                <a:latin typeface="+mn-lt"/>
              </a:rPr>
              <a:t> each have an </a:t>
            </a:r>
            <a:r>
              <a:rPr lang="en-US" altLang="en-US" sz="1800" dirty="0">
                <a:solidFill>
                  <a:srgbClr val="000000"/>
                </a:solidFill>
                <a:latin typeface="Consolas" panose="020B0609020204030204" pitchFamily="49" charset="0"/>
              </a:rPr>
              <a:t>at</a:t>
            </a:r>
            <a:r>
              <a:rPr lang="en-US" altLang="en-US" sz="1800" dirty="0">
                <a:solidFill>
                  <a:srgbClr val="000000"/>
                </a:solidFill>
                <a:latin typeface="+mn-lt"/>
              </a:rPr>
              <a:t> function that performs bounds checking for you</a:t>
            </a:r>
            <a:r>
              <a:rPr lang="en-US" altLang="en-US" sz="1800" dirty="0" smtClean="0">
                <a:solidFill>
                  <a:srgbClr val="000000"/>
                </a:solidFill>
                <a:latin typeface="+mn-lt"/>
              </a:rPr>
              <a:t>.</a:t>
            </a:r>
            <a:endParaRPr lang="en-US" altLang="en-US" sz="1800" dirty="0">
              <a:solidFill>
                <a:srgbClr val="000000"/>
              </a:solidFill>
              <a:latin typeface="+mn-lt"/>
            </a:endParaRPr>
          </a:p>
        </p:txBody>
      </p:sp>
    </p:spTree>
    <p:extLst>
      <p:ext uri="{BB962C8B-B14F-4D97-AF65-F5344CB8AC3E}">
        <p14:creationId xmlns:p14="http://schemas.microsoft.com/office/powerpoint/2010/main" val="197579936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IN" dirty="0"/>
              <a:t>Figure 7.9 Poll Analysis </a:t>
            </a:r>
            <a:r>
              <a:rPr lang="en-IN" dirty="0" smtClean="0"/>
              <a:t>Program </a:t>
            </a:r>
            <a:r>
              <a:rPr lang="en-IN" sz="2000" b="0" dirty="0" smtClean="0"/>
              <a:t>(1 of 2)</a:t>
            </a:r>
            <a:endParaRPr lang="en-IN" sz="2000" b="0" dirty="0"/>
          </a:p>
        </p:txBody>
      </p:sp>
      <p:pic>
        <p:nvPicPr>
          <p:cNvPr id="4" name="Picture 3" descr="Computer code. The code has 32 lines. The lines read as follows. Line 1. forward slash forward slash F i g period 7 period 9 colon f i g 07 underscore 09 period c p p. Line 2. forward slash forward slash Poll analysis program period. Line 3. hash include left angle bracket i o stream right angle bracket. Line 4. hash include left angle bracket i o m a n i p right angle bracket. Line 5. hash include left angle bracket array right angle bracket. Line 6. using namespace s t d semicolon. Line 7. Blank. Line 8. i n t main left parenthesis right parenthesis left brace. Line 9, indented once. forward slash forward slash define array sizes. Line 10, indented once. c o n s t size underscore t response Size left brace 20 right brace semicolon forward slash forward slash size of array responses. Line 11, indented once. c o n s t size underscore t frequency Size left brace 6 right brace semicolon forward slash forward slash size of array frequency. Line 12. Blank. Line 13, indented once. forward slash forward slash place survey responses in array responses. Line 14, indented once. c o n s t array left angle bracket unsigned i n t comma response Size right angle bracket responses left brace. Line 15, indented twice. 15 1 comma 2 comma 5 comma 4 comma 3 comma 5 comma 2 comma 1 comma 3 comma 1 comma 4 comma 3 comma 3 comma 3 comma 2 comma 3 comma 3 comma 2 comma 2 comma 5 right brace semicolon. Line 16. Blank. Line 17, indented once. forward slash forward slash initialize frequency counters to 0. Line 18, indented once. array left angle bracket unsigned i n t comma frequency Size right angle bracket frequency left brace right brace semicolon. This line is highlighted. Line 19. Blank. Line 20, indented once. forward slash forward slash for each answer comma select responses element and use that value. Line 21, indented once. forward slash forward slash as frequency subscript to determine element to increment. Line 22, indented once. for left parenthesis size underscore t answer left brace 0 right brace semicolon answer left angle bracket responses period size left parenthesis right parenthesis semicolon plus plus answer right parenthesis left brace. Line 23, indented twice. plus plus frequency left bracket responses left bracket answer right bracket right bracket semicolon. This line is highlighted. Line 24, indented once. right brac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7995" y="1467233"/>
            <a:ext cx="7308010" cy="4755808"/>
          </a:xfrm>
          <a:prstGeom prst="rect">
            <a:avLst/>
          </a:prstGeom>
        </p:spPr>
      </p:pic>
    </p:spTree>
    <p:extLst>
      <p:ext uri="{BB962C8B-B14F-4D97-AF65-F5344CB8AC3E}">
        <p14:creationId xmlns:p14="http://schemas.microsoft.com/office/powerpoint/2010/main" val="128907441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IN" dirty="0"/>
              <a:t>Figure 7.9 Poll Analysis </a:t>
            </a:r>
            <a:r>
              <a:rPr lang="en-IN" dirty="0" smtClean="0"/>
              <a:t>Program </a:t>
            </a:r>
            <a:r>
              <a:rPr lang="en-IN" sz="2000" b="0" dirty="0" smtClean="0"/>
              <a:t>(2 of 2)</a:t>
            </a:r>
            <a:endParaRPr lang="en-IN" sz="2000" b="0" dirty="0"/>
          </a:p>
        </p:txBody>
      </p:sp>
      <p:pic>
        <p:nvPicPr>
          <p:cNvPr id="4" name="Picture 3" descr="The code continues. Line 25. Blank. Line 26, indented once. c out left angle bracket left angle bracket double quote Rating double quote left angle bracket left angle bracket set w left parenthesis 12 right parenthesis left angle bracket left angle bracket double quote Frequency double quote left angle bracket left angle bracket end l semicolon. Line 27. Blank. Line 28, indented once. forward slash forward slash output each array element single quote s value. Line 29, indented once. for left parenthesis size underscore t rating left brace 1 right brace semicolon rating left angle bracket frequency period size left parenthesis right parenthesis semicolon plus plus rating right parenthesis left brace. Line 30, indented twice. c out left angle bracket left angle bracket set w left parenthesis 6 right parenthesis left angle bracket left angle bracket rating left angle bracket left angle bracket set w left parenthesis 12 right parenthesis left angle bracket left angle bracket frequency left bracket rating right bracket left angle bracket left angle bracket end l semicolon. Line 31, indented once. right brace. Line 32. right brace. The code output has 5 rows and 2 columns. The columns have the following headings from left to right. Rating, Frequency. The row entries are as follows. Row 1. 1, 3. Row 2. 2, 5. Row 3. 3, 7. Row 4. 4, 2. Row 5. 5,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1021" y="1877758"/>
            <a:ext cx="7941958" cy="3710697"/>
          </a:xfrm>
          <a:prstGeom prst="rect">
            <a:avLst/>
          </a:prstGeom>
        </p:spPr>
      </p:pic>
    </p:spTree>
    <p:extLst>
      <p:ext uri="{BB962C8B-B14F-4D97-AF65-F5344CB8AC3E}">
        <p14:creationId xmlns:p14="http://schemas.microsoft.com/office/powerpoint/2010/main" val="226717795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7.4.7 Using </a:t>
            </a:r>
            <a:r>
              <a:rPr lang="en-IN" dirty="0">
                <a:latin typeface="Consolas" panose="020B0609020204030204" pitchFamily="49" charset="0"/>
              </a:rPr>
              <a:t>Arrays</a:t>
            </a:r>
            <a:r>
              <a:rPr lang="en-IN" dirty="0"/>
              <a:t> to Summarize Survey </a:t>
            </a:r>
            <a:r>
              <a:rPr lang="en-IN" dirty="0" smtClean="0"/>
              <a:t>Results </a:t>
            </a:r>
            <a:r>
              <a:rPr lang="en-IN" sz="2000" b="0" dirty="0" smtClean="0"/>
              <a:t>(2 of 2)</a:t>
            </a:r>
            <a:endParaRPr lang="en-IN" sz="2000" b="0" dirty="0"/>
          </a:p>
        </p:txBody>
      </p:sp>
      <p:sp>
        <p:nvSpPr>
          <p:cNvPr id="3" name="Text Placeholder 2"/>
          <p:cNvSpPr>
            <a:spLocks noGrp="1"/>
          </p:cNvSpPr>
          <p:nvPr>
            <p:ph type="body" idx="1"/>
          </p:nvPr>
        </p:nvSpPr>
        <p:spPr/>
        <p:txBody>
          <a:bodyPr/>
          <a:lstStyle/>
          <a:p>
            <a:pPr eaLnBrk="1" hangingPunct="1"/>
            <a:r>
              <a:rPr lang="en-US" altLang="en-US" sz="2000" dirty="0">
                <a:solidFill>
                  <a:srgbClr val="000000"/>
                </a:solidFill>
                <a:latin typeface="+mn-lt"/>
              </a:rPr>
              <a:t>It’s important to ensure that every subscript you use to access an </a:t>
            </a:r>
            <a:r>
              <a:rPr lang="en-US" altLang="en-US" sz="2000" dirty="0">
                <a:solidFill>
                  <a:srgbClr val="000000"/>
                </a:solidFill>
                <a:latin typeface="Consolas" panose="020B0609020204030204" pitchFamily="49" charset="0"/>
              </a:rPr>
              <a:t>array</a:t>
            </a:r>
            <a:r>
              <a:rPr lang="en-US" altLang="en-US" sz="2000" dirty="0">
                <a:solidFill>
                  <a:srgbClr val="000000"/>
                </a:solidFill>
                <a:latin typeface="+mn-lt"/>
              </a:rPr>
              <a:t> element is within the </a:t>
            </a:r>
            <a:r>
              <a:rPr lang="en-US" altLang="en-US" sz="2000" dirty="0" smtClean="0">
                <a:solidFill>
                  <a:srgbClr val="000000"/>
                </a:solidFill>
                <a:latin typeface="Consolas" panose="020B0609020204030204" pitchFamily="49" charset="0"/>
              </a:rPr>
              <a:t>array’s</a:t>
            </a:r>
            <a:r>
              <a:rPr lang="en-US" altLang="en-US" sz="2000" dirty="0" smtClean="0">
                <a:solidFill>
                  <a:srgbClr val="000000"/>
                </a:solidFill>
                <a:latin typeface="+mn-lt"/>
              </a:rPr>
              <a:t> </a:t>
            </a:r>
            <a:r>
              <a:rPr lang="en-US" altLang="en-US" sz="2000" dirty="0">
                <a:solidFill>
                  <a:srgbClr val="000000"/>
                </a:solidFill>
                <a:latin typeface="+mn-lt"/>
              </a:rPr>
              <a:t>bounds—that is, greater than or equal to 0 and less than the number of </a:t>
            </a:r>
            <a:r>
              <a:rPr lang="en-US" altLang="en-US" sz="2000" dirty="0">
                <a:solidFill>
                  <a:srgbClr val="000000"/>
                </a:solidFill>
                <a:latin typeface="Consolas" panose="020B0609020204030204" pitchFamily="49" charset="0"/>
              </a:rPr>
              <a:t>array</a:t>
            </a:r>
            <a:r>
              <a:rPr lang="en-US" altLang="en-US" sz="2000" dirty="0">
                <a:solidFill>
                  <a:srgbClr val="000000"/>
                </a:solidFill>
                <a:latin typeface="+mn-lt"/>
              </a:rPr>
              <a:t> elements</a:t>
            </a:r>
            <a:r>
              <a:rPr lang="en-US" altLang="en-US" sz="2000" dirty="0" smtClean="0">
                <a:solidFill>
                  <a:srgbClr val="000000"/>
                </a:solidFill>
                <a:latin typeface="+mn-lt"/>
              </a:rPr>
              <a:t>.</a:t>
            </a:r>
            <a:endParaRPr lang="en-US" altLang="en-US" sz="2000" dirty="0">
              <a:solidFill>
                <a:srgbClr val="000000"/>
              </a:solidFill>
              <a:latin typeface="+mn-lt"/>
            </a:endParaRPr>
          </a:p>
          <a:p>
            <a:pPr eaLnBrk="1" hangingPunct="1"/>
            <a:r>
              <a:rPr lang="en-US" altLang="en-US" sz="2000" dirty="0">
                <a:solidFill>
                  <a:srgbClr val="000000"/>
                </a:solidFill>
                <a:latin typeface="+mn-lt"/>
              </a:rPr>
              <a:t>Allowing programs to read from or write to </a:t>
            </a:r>
            <a:r>
              <a:rPr lang="en-US" altLang="en-US" sz="2000" dirty="0">
                <a:solidFill>
                  <a:srgbClr val="000000"/>
                </a:solidFill>
                <a:latin typeface="Consolas" panose="020B0609020204030204" pitchFamily="49" charset="0"/>
              </a:rPr>
              <a:t>array</a:t>
            </a:r>
            <a:r>
              <a:rPr lang="en-US" altLang="en-US" sz="2000" dirty="0">
                <a:solidFill>
                  <a:srgbClr val="000000"/>
                </a:solidFill>
                <a:latin typeface="+mn-lt"/>
              </a:rPr>
              <a:t> elements outside the bounds of </a:t>
            </a:r>
            <a:r>
              <a:rPr lang="en-US" altLang="en-US" sz="2000" dirty="0">
                <a:solidFill>
                  <a:srgbClr val="000000"/>
                </a:solidFill>
                <a:latin typeface="Consolas" panose="020B0609020204030204" pitchFamily="49" charset="0"/>
              </a:rPr>
              <a:t>arrays</a:t>
            </a:r>
            <a:r>
              <a:rPr lang="en-US" altLang="en-US" sz="2000" dirty="0">
                <a:solidFill>
                  <a:srgbClr val="000000"/>
                </a:solidFill>
                <a:latin typeface="+mn-lt"/>
              </a:rPr>
              <a:t> are common </a:t>
            </a:r>
            <a:r>
              <a:rPr lang="en-US" altLang="en-US" sz="2000" b="1" dirty="0">
                <a:solidFill>
                  <a:srgbClr val="000000"/>
                </a:solidFill>
                <a:latin typeface="+mn-lt"/>
              </a:rPr>
              <a:t>security flaws</a:t>
            </a:r>
            <a:r>
              <a:rPr lang="en-US" altLang="en-US" sz="2000" dirty="0" smtClean="0">
                <a:solidFill>
                  <a:srgbClr val="000000"/>
                </a:solidFill>
                <a:latin typeface="+mn-lt"/>
              </a:rPr>
              <a:t>.</a:t>
            </a:r>
            <a:endParaRPr lang="en-US" altLang="en-US" sz="2000" dirty="0">
              <a:solidFill>
                <a:srgbClr val="000000"/>
              </a:solidFill>
              <a:latin typeface="+mn-lt"/>
            </a:endParaRPr>
          </a:p>
          <a:p>
            <a:pPr eaLnBrk="1" hangingPunct="1"/>
            <a:r>
              <a:rPr lang="en-US" altLang="en-US" sz="2000" dirty="0">
                <a:solidFill>
                  <a:srgbClr val="000000"/>
                </a:solidFill>
                <a:latin typeface="+mn-lt"/>
              </a:rPr>
              <a:t>Reading from out-of-bounds </a:t>
            </a:r>
            <a:r>
              <a:rPr lang="en-US" altLang="en-US" sz="2000" dirty="0">
                <a:solidFill>
                  <a:srgbClr val="000000"/>
                </a:solidFill>
                <a:latin typeface="Consolas" panose="020B0609020204030204" pitchFamily="49" charset="0"/>
              </a:rPr>
              <a:t>array</a:t>
            </a:r>
            <a:r>
              <a:rPr lang="en-US" altLang="en-US" sz="2000" dirty="0">
                <a:solidFill>
                  <a:srgbClr val="000000"/>
                </a:solidFill>
                <a:latin typeface="+mn-lt"/>
              </a:rPr>
              <a:t> elements can cause a program to crash or even appear to execute correctly while using bad data</a:t>
            </a:r>
            <a:r>
              <a:rPr lang="en-US" altLang="en-US" sz="2000" dirty="0" smtClean="0">
                <a:solidFill>
                  <a:srgbClr val="000000"/>
                </a:solidFill>
                <a:latin typeface="+mn-lt"/>
              </a:rPr>
              <a:t>.</a:t>
            </a:r>
            <a:endParaRPr lang="en-US" altLang="en-US" sz="2000" dirty="0">
              <a:solidFill>
                <a:srgbClr val="000000"/>
              </a:solidFill>
              <a:latin typeface="+mn-lt"/>
            </a:endParaRPr>
          </a:p>
          <a:p>
            <a:pPr eaLnBrk="1" hangingPunct="1"/>
            <a:r>
              <a:rPr lang="en-US" altLang="en-US" sz="2000" dirty="0">
                <a:solidFill>
                  <a:srgbClr val="000000"/>
                </a:solidFill>
                <a:latin typeface="+mn-lt"/>
              </a:rPr>
              <a:t>Writing to an out-of-bounds element (known as a </a:t>
            </a:r>
            <a:r>
              <a:rPr lang="en-US" altLang="en-US" sz="2000" b="1" dirty="0">
                <a:solidFill>
                  <a:srgbClr val="000000"/>
                </a:solidFill>
                <a:latin typeface="+mn-lt"/>
              </a:rPr>
              <a:t>buffer overflow</a:t>
            </a:r>
            <a:r>
              <a:rPr lang="en-US" altLang="en-US" sz="2000" dirty="0">
                <a:solidFill>
                  <a:srgbClr val="000000"/>
                </a:solidFill>
                <a:latin typeface="+mn-lt"/>
              </a:rPr>
              <a:t>) can corrupt a program’s data in memory, crash a program and allow attackers to exploit the system and execute their own code</a:t>
            </a:r>
            <a:r>
              <a:rPr lang="en-US" altLang="en-US" sz="2000" dirty="0" smtClean="0">
                <a:solidFill>
                  <a:srgbClr val="000000"/>
                </a:solidFill>
                <a:latin typeface="+mn-lt"/>
              </a:rPr>
              <a:t>.</a:t>
            </a:r>
            <a:endParaRPr lang="en-US" altLang="en-US" sz="2000" dirty="0">
              <a:solidFill>
                <a:srgbClr val="000000"/>
              </a:solidFill>
              <a:latin typeface="+mn-lt"/>
            </a:endParaRPr>
          </a:p>
        </p:txBody>
      </p:sp>
    </p:spTree>
    <p:extLst>
      <p:ext uri="{BB962C8B-B14F-4D97-AF65-F5344CB8AC3E}">
        <p14:creationId xmlns:p14="http://schemas.microsoft.com/office/powerpoint/2010/main" val="164474184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Outline </a:t>
            </a:r>
            <a:r>
              <a:rPr lang="en-IN" sz="2000" b="0" dirty="0" smtClean="0"/>
              <a:t>(1 of 3)</a:t>
            </a:r>
            <a:endParaRPr lang="en-IN" sz="2000" b="0" dirty="0"/>
          </a:p>
        </p:txBody>
      </p:sp>
      <p:sp>
        <p:nvSpPr>
          <p:cNvPr id="3" name="Text Placeholder 2"/>
          <p:cNvSpPr>
            <a:spLocks noGrp="1"/>
          </p:cNvSpPr>
          <p:nvPr>
            <p:ph type="body" idx="1"/>
          </p:nvPr>
        </p:nvSpPr>
        <p:spPr>
          <a:xfrm>
            <a:off x="457200" y="1600200"/>
            <a:ext cx="8229600" cy="4733925"/>
          </a:xfrm>
        </p:spPr>
        <p:txBody>
          <a:bodyPr/>
          <a:lstStyle/>
          <a:p>
            <a:pPr>
              <a:buNone/>
            </a:pPr>
            <a:r>
              <a:rPr lang="en-IN" sz="2000" b="1" dirty="0" smtClean="0">
                <a:solidFill>
                  <a:schemeClr val="tx2"/>
                </a:solidFill>
                <a:latin typeface="+mn-lt"/>
              </a:rPr>
              <a:t>7.1</a:t>
            </a:r>
            <a:r>
              <a:rPr lang="en-IN" sz="2000" dirty="0" smtClean="0">
                <a:latin typeface="+mn-lt"/>
              </a:rPr>
              <a:t> </a:t>
            </a:r>
            <a:r>
              <a:rPr lang="en-IN" sz="2000" dirty="0">
                <a:latin typeface="+mn-lt"/>
              </a:rPr>
              <a:t>Introduction</a:t>
            </a:r>
          </a:p>
          <a:p>
            <a:pPr>
              <a:buNone/>
            </a:pPr>
            <a:r>
              <a:rPr lang="en-IN" sz="2000" b="1" dirty="0">
                <a:solidFill>
                  <a:schemeClr val="tx2"/>
                </a:solidFill>
                <a:latin typeface="+mn-lt"/>
              </a:rPr>
              <a:t>7.2</a:t>
            </a:r>
            <a:r>
              <a:rPr lang="en-IN" sz="2000" dirty="0">
                <a:latin typeface="+mn-lt"/>
              </a:rPr>
              <a:t> </a:t>
            </a:r>
            <a:r>
              <a:rPr lang="en-IN" sz="2000" dirty="0">
                <a:latin typeface="Consolas" panose="020B0609020204030204" pitchFamily="49" charset="0"/>
              </a:rPr>
              <a:t>arrays</a:t>
            </a:r>
          </a:p>
          <a:p>
            <a:pPr>
              <a:buNone/>
            </a:pPr>
            <a:r>
              <a:rPr lang="en-IN" sz="2000" b="1" dirty="0">
                <a:solidFill>
                  <a:schemeClr val="tx2"/>
                </a:solidFill>
                <a:latin typeface="+mn-lt"/>
              </a:rPr>
              <a:t>7.3</a:t>
            </a:r>
            <a:r>
              <a:rPr lang="en-IN" sz="2000" dirty="0">
                <a:latin typeface="+mn-lt"/>
              </a:rPr>
              <a:t> Declaring </a:t>
            </a:r>
            <a:r>
              <a:rPr lang="en-IN" sz="2000" dirty="0">
                <a:latin typeface="Consolas" panose="020B0609020204030204" pitchFamily="49" charset="0"/>
              </a:rPr>
              <a:t>arrays</a:t>
            </a:r>
          </a:p>
          <a:p>
            <a:pPr>
              <a:buNone/>
            </a:pPr>
            <a:r>
              <a:rPr lang="en-IN" sz="2000" b="1" dirty="0">
                <a:solidFill>
                  <a:schemeClr val="tx2"/>
                </a:solidFill>
                <a:latin typeface="+mn-lt"/>
              </a:rPr>
              <a:t>7.4</a:t>
            </a:r>
            <a:r>
              <a:rPr lang="en-IN" sz="2000" dirty="0">
                <a:latin typeface="+mn-lt"/>
              </a:rPr>
              <a:t> Examples Using </a:t>
            </a:r>
            <a:r>
              <a:rPr lang="en-IN" sz="2000" dirty="0">
                <a:latin typeface="Consolas" panose="020B0609020204030204" pitchFamily="49" charset="0"/>
              </a:rPr>
              <a:t>arrays</a:t>
            </a:r>
          </a:p>
          <a:p>
            <a:pPr marL="741600" lvl="1" indent="-284400">
              <a:buNone/>
            </a:pPr>
            <a:r>
              <a:rPr lang="en-IN" sz="2000" b="1" dirty="0" smtClean="0">
                <a:solidFill>
                  <a:schemeClr val="tx2"/>
                </a:solidFill>
                <a:latin typeface="+mn-lt"/>
              </a:rPr>
              <a:t>7.4.1</a:t>
            </a:r>
            <a:r>
              <a:rPr lang="en-IN" sz="2000" dirty="0" smtClean="0">
                <a:latin typeface="+mn-lt"/>
              </a:rPr>
              <a:t> </a:t>
            </a:r>
            <a:r>
              <a:rPr lang="en-IN" sz="2000" dirty="0">
                <a:latin typeface="+mn-lt"/>
              </a:rPr>
              <a:t>Declaring an </a:t>
            </a:r>
            <a:r>
              <a:rPr lang="en-IN" sz="2000" dirty="0">
                <a:latin typeface="Consolas" panose="020B0609020204030204" pitchFamily="49" charset="0"/>
              </a:rPr>
              <a:t>array</a:t>
            </a:r>
            <a:r>
              <a:rPr lang="en-IN" sz="2000" dirty="0">
                <a:latin typeface="+mn-lt"/>
              </a:rPr>
              <a:t> and Using a Loop to Initialize the </a:t>
            </a:r>
            <a:r>
              <a:rPr lang="en-IN" sz="2000" dirty="0" smtClean="0">
                <a:latin typeface="Consolas" panose="020B0609020204030204" pitchFamily="49" charset="0"/>
              </a:rPr>
              <a:t>array’s </a:t>
            </a:r>
            <a:r>
              <a:rPr lang="en-IN" sz="2000" dirty="0" smtClean="0">
                <a:latin typeface="+mn-lt"/>
              </a:rPr>
              <a:t>Elements</a:t>
            </a:r>
            <a:endParaRPr lang="en-IN" sz="2000" dirty="0">
              <a:latin typeface="+mn-lt"/>
            </a:endParaRPr>
          </a:p>
          <a:p>
            <a:pPr marL="741600" lvl="1" indent="-284400">
              <a:buNone/>
            </a:pPr>
            <a:r>
              <a:rPr lang="en-IN" sz="2000" b="1" dirty="0" smtClean="0">
                <a:solidFill>
                  <a:schemeClr val="tx2"/>
                </a:solidFill>
                <a:latin typeface="+mn-lt"/>
              </a:rPr>
              <a:t>7.4.2</a:t>
            </a:r>
            <a:r>
              <a:rPr lang="en-IN" sz="2000" dirty="0" smtClean="0">
                <a:latin typeface="+mn-lt"/>
              </a:rPr>
              <a:t> </a:t>
            </a:r>
            <a:r>
              <a:rPr lang="en-IN" sz="2000" dirty="0">
                <a:latin typeface="+mn-lt"/>
              </a:rPr>
              <a:t>Initializing an </a:t>
            </a:r>
            <a:r>
              <a:rPr lang="en-IN" sz="2000" dirty="0">
                <a:latin typeface="Consolas" panose="020B0609020204030204" pitchFamily="49" charset="0"/>
              </a:rPr>
              <a:t>array</a:t>
            </a:r>
            <a:r>
              <a:rPr lang="en-IN" sz="2000" dirty="0">
                <a:latin typeface="+mn-lt"/>
              </a:rPr>
              <a:t> in a Declaration with an Initializer List</a:t>
            </a:r>
          </a:p>
          <a:p>
            <a:pPr marL="741600" lvl="1" indent="-284400">
              <a:buNone/>
            </a:pPr>
            <a:r>
              <a:rPr lang="en-IN" sz="2000" b="1" dirty="0" smtClean="0">
                <a:solidFill>
                  <a:schemeClr val="tx2"/>
                </a:solidFill>
                <a:latin typeface="+mn-lt"/>
              </a:rPr>
              <a:t>7.4.3</a:t>
            </a:r>
            <a:r>
              <a:rPr lang="en-IN" sz="2000" dirty="0" smtClean="0">
                <a:latin typeface="+mn-lt"/>
              </a:rPr>
              <a:t> </a:t>
            </a:r>
            <a:r>
              <a:rPr lang="en-IN" sz="2000" dirty="0">
                <a:latin typeface="+mn-lt"/>
              </a:rPr>
              <a:t>Specifying an array’s Size with a Constant Variable and Setting </a:t>
            </a:r>
            <a:r>
              <a:rPr lang="en-IN" sz="2000" dirty="0" smtClean="0">
                <a:latin typeface="Consolas" panose="020B0609020204030204" pitchFamily="49" charset="0"/>
              </a:rPr>
              <a:t>array</a:t>
            </a:r>
            <a:r>
              <a:rPr lang="en-IN" sz="2000" dirty="0" smtClean="0">
                <a:latin typeface="+mn-lt"/>
              </a:rPr>
              <a:t> Elements </a:t>
            </a:r>
            <a:r>
              <a:rPr lang="en-IN" sz="2000" dirty="0">
                <a:latin typeface="+mn-lt"/>
              </a:rPr>
              <a:t>with Calculations</a:t>
            </a:r>
          </a:p>
          <a:p>
            <a:pPr marL="741600" lvl="1" indent="-284400">
              <a:buNone/>
            </a:pPr>
            <a:r>
              <a:rPr lang="en-IN" sz="2000" b="1" dirty="0" smtClean="0">
                <a:solidFill>
                  <a:schemeClr val="tx2"/>
                </a:solidFill>
                <a:latin typeface="+mn-lt"/>
              </a:rPr>
              <a:t>7.4.4</a:t>
            </a:r>
            <a:r>
              <a:rPr lang="en-IN" sz="2000" dirty="0" smtClean="0">
                <a:latin typeface="+mn-lt"/>
              </a:rPr>
              <a:t> </a:t>
            </a:r>
            <a:r>
              <a:rPr lang="en-IN" sz="2000" dirty="0">
                <a:latin typeface="+mn-lt"/>
              </a:rPr>
              <a:t>Summing the Elements of an </a:t>
            </a:r>
            <a:r>
              <a:rPr lang="en-IN" sz="2000" dirty="0">
                <a:latin typeface="Consolas" panose="020B0609020204030204" pitchFamily="49" charset="0"/>
              </a:rPr>
              <a:t>array</a:t>
            </a:r>
          </a:p>
          <a:p>
            <a:pPr marL="741600" lvl="1" indent="-284400">
              <a:buNone/>
            </a:pPr>
            <a:r>
              <a:rPr lang="en-IN" sz="2000" b="1" dirty="0" smtClean="0">
                <a:solidFill>
                  <a:schemeClr val="tx2"/>
                </a:solidFill>
                <a:latin typeface="+mn-lt"/>
              </a:rPr>
              <a:t>7.4.5</a:t>
            </a:r>
            <a:r>
              <a:rPr lang="en-IN" sz="2000" dirty="0" smtClean="0">
                <a:latin typeface="+mn-lt"/>
              </a:rPr>
              <a:t> </a:t>
            </a:r>
            <a:r>
              <a:rPr lang="en-IN" sz="2000" dirty="0">
                <a:latin typeface="+mn-lt"/>
              </a:rPr>
              <a:t>Using a Bar Chart to Display </a:t>
            </a:r>
            <a:r>
              <a:rPr lang="en-IN" sz="2000" dirty="0">
                <a:latin typeface="Consolas" panose="020B0609020204030204" pitchFamily="49" charset="0"/>
              </a:rPr>
              <a:t>array</a:t>
            </a:r>
            <a:r>
              <a:rPr lang="en-IN" sz="2000" dirty="0">
                <a:latin typeface="+mn-lt"/>
              </a:rPr>
              <a:t> Data </a:t>
            </a:r>
            <a:r>
              <a:rPr lang="en-IN" sz="2000" dirty="0" smtClean="0">
                <a:latin typeface="+mn-lt"/>
              </a:rPr>
              <a:t>Graphically</a:t>
            </a:r>
            <a:endParaRPr lang="en-IN" sz="2000" dirty="0">
              <a:latin typeface="+mn-lt"/>
            </a:endParaRPr>
          </a:p>
        </p:txBody>
      </p:sp>
    </p:spTree>
    <p:extLst>
      <p:ext uri="{BB962C8B-B14F-4D97-AF65-F5344CB8AC3E}">
        <p14:creationId xmlns:p14="http://schemas.microsoft.com/office/powerpoint/2010/main" val="91226698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Common Programming Error 7.4</a:t>
            </a:r>
          </a:p>
        </p:txBody>
      </p:sp>
      <p:sp>
        <p:nvSpPr>
          <p:cNvPr id="3" name="Text Placeholder 2"/>
          <p:cNvSpPr>
            <a:spLocks noGrp="1"/>
          </p:cNvSpPr>
          <p:nvPr>
            <p:ph type="body" idx="1"/>
          </p:nvPr>
        </p:nvSpPr>
        <p:spPr/>
        <p:txBody>
          <a:bodyPr/>
          <a:lstStyle/>
          <a:p>
            <a:pPr marL="0" indent="0">
              <a:buNone/>
            </a:pPr>
            <a:r>
              <a:rPr lang="en-IN" sz="2400" dirty="0">
                <a:latin typeface="+mn-lt"/>
              </a:rPr>
              <a:t>Referring to an element outside the </a:t>
            </a:r>
            <a:r>
              <a:rPr lang="en-IN" sz="2400" dirty="0">
                <a:latin typeface="Consolas" panose="020B0609020204030204" pitchFamily="49" charset="0"/>
              </a:rPr>
              <a:t>array</a:t>
            </a:r>
            <a:r>
              <a:rPr lang="en-IN" sz="2400" dirty="0">
                <a:latin typeface="+mn-lt"/>
              </a:rPr>
              <a:t> bounds is an </a:t>
            </a:r>
            <a:r>
              <a:rPr lang="en-IN" sz="2400" b="1" dirty="0">
                <a:latin typeface="+mn-lt"/>
              </a:rPr>
              <a:t>execution-time</a:t>
            </a:r>
            <a:r>
              <a:rPr lang="en-IN" sz="2400" dirty="0">
                <a:latin typeface="+mn-lt"/>
              </a:rPr>
              <a:t> logic error, not </a:t>
            </a:r>
            <a:r>
              <a:rPr lang="en-IN" sz="2400" dirty="0" smtClean="0">
                <a:latin typeface="+mn-lt"/>
              </a:rPr>
              <a:t>a syntax </a:t>
            </a:r>
            <a:r>
              <a:rPr lang="en-IN" sz="2400" dirty="0">
                <a:latin typeface="+mn-lt"/>
              </a:rPr>
              <a:t>error.</a:t>
            </a:r>
          </a:p>
        </p:txBody>
      </p:sp>
    </p:spTree>
    <p:extLst>
      <p:ext uri="{BB962C8B-B14F-4D97-AF65-F5344CB8AC3E}">
        <p14:creationId xmlns:p14="http://schemas.microsoft.com/office/powerpoint/2010/main" val="413878444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Error-Prevention Tip 7.1</a:t>
            </a:r>
          </a:p>
        </p:txBody>
      </p:sp>
      <p:sp>
        <p:nvSpPr>
          <p:cNvPr id="3" name="Text Placeholder 2"/>
          <p:cNvSpPr>
            <a:spLocks noGrp="1"/>
          </p:cNvSpPr>
          <p:nvPr>
            <p:ph type="body" idx="1"/>
          </p:nvPr>
        </p:nvSpPr>
        <p:spPr/>
        <p:txBody>
          <a:bodyPr/>
          <a:lstStyle/>
          <a:p>
            <a:pPr marL="0" indent="0">
              <a:buNone/>
            </a:pPr>
            <a:r>
              <a:rPr lang="en-IN" sz="2400" dirty="0">
                <a:latin typeface="+mn-lt"/>
              </a:rPr>
              <a:t>When looping through an </a:t>
            </a:r>
            <a:r>
              <a:rPr lang="en-IN" sz="2400" dirty="0">
                <a:latin typeface="Consolas" panose="020B0609020204030204" pitchFamily="49" charset="0"/>
              </a:rPr>
              <a:t>array</a:t>
            </a:r>
            <a:r>
              <a:rPr lang="en-IN" sz="2400" dirty="0">
                <a:latin typeface="+mn-lt"/>
              </a:rPr>
              <a:t>, the index should never go below 0 and should </a:t>
            </a:r>
            <a:r>
              <a:rPr lang="en-IN" sz="2400" dirty="0" smtClean="0">
                <a:latin typeface="+mn-lt"/>
              </a:rPr>
              <a:t>always be </a:t>
            </a:r>
            <a:r>
              <a:rPr lang="en-IN" sz="2400" dirty="0">
                <a:latin typeface="+mn-lt"/>
              </a:rPr>
              <a:t>less than the total number of </a:t>
            </a:r>
            <a:r>
              <a:rPr lang="en-IN" sz="2400" dirty="0">
                <a:latin typeface="Consolas" panose="020B0609020204030204" pitchFamily="49" charset="0"/>
              </a:rPr>
              <a:t>array</a:t>
            </a:r>
            <a:r>
              <a:rPr lang="en-IN" sz="2400" dirty="0">
                <a:latin typeface="+mn-lt"/>
              </a:rPr>
              <a:t> elements (one less than the size of the </a:t>
            </a:r>
            <a:r>
              <a:rPr lang="en-IN" sz="2400" dirty="0">
                <a:latin typeface="Consolas" panose="020B0609020204030204" pitchFamily="49" charset="0"/>
              </a:rPr>
              <a:t>array</a:t>
            </a:r>
            <a:r>
              <a:rPr lang="en-IN" sz="2400" dirty="0">
                <a:latin typeface="+mn-lt"/>
              </a:rPr>
              <a:t>). </a:t>
            </a:r>
            <a:r>
              <a:rPr lang="en-IN" sz="2400" dirty="0" smtClean="0">
                <a:latin typeface="+mn-lt"/>
              </a:rPr>
              <a:t>Make sure </a:t>
            </a:r>
            <a:r>
              <a:rPr lang="en-IN" sz="2400" dirty="0">
                <a:latin typeface="+mn-lt"/>
              </a:rPr>
              <a:t>that the loop-termination condition prevents accessing elements outside this range. </a:t>
            </a:r>
            <a:r>
              <a:rPr lang="en-IN" sz="2400" dirty="0" smtClean="0">
                <a:latin typeface="+mn-lt"/>
              </a:rPr>
              <a:t>In Section </a:t>
            </a:r>
            <a:r>
              <a:rPr lang="en-IN" sz="2400" dirty="0">
                <a:latin typeface="+mn-lt"/>
              </a:rPr>
              <a:t>7.5, you’ll learn about the range-based </a:t>
            </a:r>
            <a:r>
              <a:rPr lang="en-IN" sz="2400" dirty="0">
                <a:latin typeface="Consolas" panose="020B0609020204030204" pitchFamily="49" charset="0"/>
              </a:rPr>
              <a:t>for</a:t>
            </a:r>
            <a:r>
              <a:rPr lang="en-IN" sz="2400" dirty="0">
                <a:latin typeface="+mn-lt"/>
              </a:rPr>
              <a:t> statement, which can help prevent </a:t>
            </a:r>
            <a:r>
              <a:rPr lang="en-IN" sz="2400" dirty="0" smtClean="0">
                <a:latin typeface="+mn-lt"/>
              </a:rPr>
              <a:t>accessing elements </a:t>
            </a:r>
            <a:r>
              <a:rPr lang="en-IN" sz="2400" dirty="0">
                <a:latin typeface="+mn-lt"/>
              </a:rPr>
              <a:t>outside an array’s (or other container’s) bounds.</a:t>
            </a:r>
          </a:p>
        </p:txBody>
      </p:sp>
    </p:spTree>
    <p:extLst>
      <p:ext uri="{BB962C8B-B14F-4D97-AF65-F5344CB8AC3E}">
        <p14:creationId xmlns:p14="http://schemas.microsoft.com/office/powerpoint/2010/main" val="298757266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7.4.8 Static Local </a:t>
            </a:r>
            <a:r>
              <a:rPr lang="en-IN" dirty="0">
                <a:latin typeface="Consolas" panose="020B0609020204030204" pitchFamily="49" charset="0"/>
              </a:rPr>
              <a:t>Arrays</a:t>
            </a:r>
            <a:r>
              <a:rPr lang="en-IN" dirty="0"/>
              <a:t> and Automatic Local </a:t>
            </a:r>
            <a:r>
              <a:rPr lang="en-IN" dirty="0">
                <a:latin typeface="Consolas" panose="020B0609020204030204" pitchFamily="49" charset="0"/>
              </a:rPr>
              <a:t>Arrays</a:t>
            </a:r>
          </a:p>
        </p:txBody>
      </p:sp>
      <p:sp>
        <p:nvSpPr>
          <p:cNvPr id="3" name="Text Placeholder 2"/>
          <p:cNvSpPr>
            <a:spLocks noGrp="1"/>
          </p:cNvSpPr>
          <p:nvPr>
            <p:ph type="body" idx="1"/>
          </p:nvPr>
        </p:nvSpPr>
        <p:spPr/>
        <p:txBody>
          <a:bodyPr/>
          <a:lstStyle/>
          <a:p>
            <a:pPr eaLnBrk="1" hangingPunct="1"/>
            <a:r>
              <a:rPr lang="en-US" altLang="en-US" sz="2400" dirty="0">
                <a:solidFill>
                  <a:srgbClr val="000000"/>
                </a:solidFill>
                <a:latin typeface="+mn-lt"/>
              </a:rPr>
              <a:t>A program initializes </a:t>
            </a:r>
            <a:r>
              <a:rPr lang="en-US" altLang="en-US" sz="2400" dirty="0">
                <a:solidFill>
                  <a:srgbClr val="000000"/>
                </a:solidFill>
                <a:latin typeface="Consolas" panose="020B0609020204030204" pitchFamily="49" charset="0"/>
              </a:rPr>
              <a:t>static</a:t>
            </a:r>
            <a:r>
              <a:rPr lang="en-US" altLang="en-US" sz="2400" dirty="0">
                <a:solidFill>
                  <a:srgbClr val="000000"/>
                </a:solidFill>
                <a:latin typeface="+mn-lt"/>
              </a:rPr>
              <a:t> local arrays when their declarations are first encountered.</a:t>
            </a:r>
          </a:p>
          <a:p>
            <a:pPr eaLnBrk="1" hangingPunct="1"/>
            <a:r>
              <a:rPr lang="en-US" altLang="en-US" sz="2400" dirty="0">
                <a:solidFill>
                  <a:srgbClr val="000000"/>
                </a:solidFill>
                <a:latin typeface="+mn-lt"/>
              </a:rPr>
              <a:t>If a </a:t>
            </a:r>
            <a:r>
              <a:rPr lang="en-US" altLang="en-US" sz="2400" dirty="0">
                <a:solidFill>
                  <a:srgbClr val="000000"/>
                </a:solidFill>
                <a:latin typeface="Consolas" panose="020B0609020204030204" pitchFamily="49" charset="0"/>
              </a:rPr>
              <a:t>static</a:t>
            </a:r>
            <a:r>
              <a:rPr lang="en-US" altLang="en-US" sz="2400" dirty="0">
                <a:solidFill>
                  <a:srgbClr val="000000"/>
                </a:solidFill>
                <a:latin typeface="+mn-lt"/>
              </a:rPr>
              <a:t> array is not initialized explicitly by you, each element of that array is initialized to </a:t>
            </a:r>
            <a:r>
              <a:rPr lang="en-US" altLang="en-US" sz="2400" b="1" dirty="0">
                <a:solidFill>
                  <a:srgbClr val="000000"/>
                </a:solidFill>
                <a:latin typeface="+mn-lt"/>
              </a:rPr>
              <a:t>zero</a:t>
            </a:r>
            <a:r>
              <a:rPr lang="en-US" altLang="en-US" sz="2400" dirty="0">
                <a:solidFill>
                  <a:srgbClr val="000000"/>
                </a:solidFill>
                <a:latin typeface="+mn-lt"/>
              </a:rPr>
              <a:t> by the compiler when the </a:t>
            </a:r>
            <a:r>
              <a:rPr lang="en-US" altLang="en-US" sz="2400" dirty="0">
                <a:solidFill>
                  <a:srgbClr val="000000"/>
                </a:solidFill>
                <a:latin typeface="Consolas" panose="020B0609020204030204" pitchFamily="49" charset="0"/>
              </a:rPr>
              <a:t>array</a:t>
            </a:r>
            <a:r>
              <a:rPr lang="en-US" altLang="en-US" sz="2400" dirty="0">
                <a:solidFill>
                  <a:srgbClr val="000000"/>
                </a:solidFill>
                <a:latin typeface="+mn-lt"/>
              </a:rPr>
              <a:t> is created.</a:t>
            </a:r>
          </a:p>
          <a:p>
            <a:r>
              <a:rPr lang="en-US" altLang="en-US" sz="2400" dirty="0">
                <a:solidFill>
                  <a:srgbClr val="000000"/>
                </a:solidFill>
                <a:latin typeface="+mn-lt"/>
              </a:rPr>
              <a:t>Local variables are sometimes called automatic variables because they’re automatically destroyed when the function finishes executing</a:t>
            </a:r>
          </a:p>
        </p:txBody>
      </p:sp>
    </p:spTree>
    <p:extLst>
      <p:ext uri="{BB962C8B-B14F-4D97-AF65-F5344CB8AC3E}">
        <p14:creationId xmlns:p14="http://schemas.microsoft.com/office/powerpoint/2010/main" val="285177415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Performance Tip 7.1</a:t>
            </a:r>
          </a:p>
        </p:txBody>
      </p:sp>
      <p:sp>
        <p:nvSpPr>
          <p:cNvPr id="3" name="Text Placeholder 2"/>
          <p:cNvSpPr>
            <a:spLocks noGrp="1"/>
          </p:cNvSpPr>
          <p:nvPr>
            <p:ph type="body" idx="1"/>
          </p:nvPr>
        </p:nvSpPr>
        <p:spPr/>
        <p:txBody>
          <a:bodyPr/>
          <a:lstStyle/>
          <a:p>
            <a:pPr marL="0" indent="0">
              <a:buNone/>
            </a:pPr>
            <a:r>
              <a:rPr lang="en-IN" sz="2400" dirty="0">
                <a:latin typeface="+mn-lt"/>
              </a:rPr>
              <a:t>We can apply </a:t>
            </a:r>
            <a:r>
              <a:rPr lang="en-IN" sz="2400" dirty="0">
                <a:latin typeface="Consolas" panose="020B0609020204030204" pitchFamily="49" charset="0"/>
              </a:rPr>
              <a:t>static</a:t>
            </a:r>
            <a:r>
              <a:rPr lang="en-IN" sz="2400" dirty="0">
                <a:latin typeface="+mn-lt"/>
              </a:rPr>
              <a:t> to a local </a:t>
            </a:r>
            <a:r>
              <a:rPr lang="en-IN" sz="2400" dirty="0">
                <a:latin typeface="Consolas" panose="020B0609020204030204" pitchFamily="49" charset="0"/>
              </a:rPr>
              <a:t>array</a:t>
            </a:r>
            <a:r>
              <a:rPr lang="en-IN" sz="2400" dirty="0">
                <a:latin typeface="+mn-lt"/>
              </a:rPr>
              <a:t> declaration so that it’s </a:t>
            </a:r>
            <a:r>
              <a:rPr lang="en-IN" sz="2400" b="1" dirty="0">
                <a:latin typeface="+mn-lt"/>
              </a:rPr>
              <a:t>not</a:t>
            </a:r>
            <a:r>
              <a:rPr lang="en-IN" sz="2400" dirty="0">
                <a:latin typeface="+mn-lt"/>
              </a:rPr>
              <a:t> created and </a:t>
            </a:r>
            <a:r>
              <a:rPr lang="en-IN" sz="2400" dirty="0" smtClean="0">
                <a:latin typeface="+mn-lt"/>
              </a:rPr>
              <a:t>initialized each </a:t>
            </a:r>
            <a:r>
              <a:rPr lang="en-IN" sz="2400" dirty="0">
                <a:latin typeface="+mn-lt"/>
              </a:rPr>
              <a:t>time the program calls the function and is </a:t>
            </a:r>
            <a:r>
              <a:rPr lang="en-IN" sz="2400" b="1" dirty="0">
                <a:latin typeface="+mn-lt"/>
              </a:rPr>
              <a:t>not</a:t>
            </a:r>
            <a:r>
              <a:rPr lang="en-IN" sz="2400" dirty="0">
                <a:latin typeface="+mn-lt"/>
              </a:rPr>
              <a:t> destroyed each time the function </a:t>
            </a:r>
            <a:r>
              <a:rPr lang="en-IN" sz="2400" dirty="0" smtClean="0">
                <a:latin typeface="+mn-lt"/>
              </a:rPr>
              <a:t>terminates. This </a:t>
            </a:r>
            <a:r>
              <a:rPr lang="en-IN" sz="2400" dirty="0">
                <a:latin typeface="+mn-lt"/>
              </a:rPr>
              <a:t>can improve performance, especially when using large </a:t>
            </a:r>
            <a:r>
              <a:rPr lang="en-IN" sz="2400" dirty="0">
                <a:latin typeface="Consolas" panose="020B0609020204030204" pitchFamily="49" charset="0"/>
              </a:rPr>
              <a:t>arrays</a:t>
            </a:r>
            <a:r>
              <a:rPr lang="en-IN" sz="2400" dirty="0">
                <a:latin typeface="+mn-lt"/>
              </a:rPr>
              <a:t>.</a:t>
            </a:r>
          </a:p>
        </p:txBody>
      </p:sp>
    </p:spTree>
    <p:extLst>
      <p:ext uri="{BB962C8B-B14F-4D97-AF65-F5344CB8AC3E}">
        <p14:creationId xmlns:p14="http://schemas.microsoft.com/office/powerpoint/2010/main" val="359783480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IN" dirty="0"/>
              <a:t>Figure 7.10 </a:t>
            </a:r>
            <a:r>
              <a:rPr lang="en-IN" dirty="0">
                <a:latin typeface="Consolas" panose="020B0609020204030204" pitchFamily="49" charset="0"/>
              </a:rPr>
              <a:t>Static</a:t>
            </a:r>
            <a:r>
              <a:rPr lang="en-IN" dirty="0"/>
              <a:t> </a:t>
            </a:r>
            <a:r>
              <a:rPr lang="en-IN" dirty="0">
                <a:latin typeface="Consolas" panose="020B0609020204030204" pitchFamily="49" charset="0"/>
              </a:rPr>
              <a:t>Array</a:t>
            </a:r>
            <a:r>
              <a:rPr lang="en-IN" dirty="0"/>
              <a:t> Initialization and Automatic </a:t>
            </a:r>
            <a:r>
              <a:rPr lang="en-IN" dirty="0">
                <a:latin typeface="Consolas" panose="020B0609020204030204" pitchFamily="49" charset="0"/>
              </a:rPr>
              <a:t>Array</a:t>
            </a:r>
            <a:r>
              <a:rPr lang="en-IN" dirty="0"/>
              <a:t> </a:t>
            </a:r>
            <a:r>
              <a:rPr lang="en-IN" dirty="0" smtClean="0"/>
              <a:t>Initialization </a:t>
            </a:r>
            <a:r>
              <a:rPr lang="en-IN" sz="2000" b="0" dirty="0" smtClean="0"/>
              <a:t>(1 of 4)</a:t>
            </a:r>
            <a:endParaRPr lang="en-IN" sz="2000" b="0" dirty="0"/>
          </a:p>
        </p:txBody>
      </p:sp>
      <p:pic>
        <p:nvPicPr>
          <p:cNvPr id="5" name="Picture 4" descr="Computer code and output. The code has 60 lines. The lines read as follows. Line 1. forward slash forward slash F i g period 7 period 10 colon f i g 07 underscore 10 period c p p. Line 2. forward slash forward slash static array initialization and automatic array initialization period. Line 3. hash include left angle bracket i o stream right angle bracket. Line 4. hash include left angle bracket array right angle bracket. Line 5. using namespace s t d semicolon. Line 6. Blank. Line 7. void static Array In it left parenthesis right parenthesis semicolon forward slash forward slash function prototype. Line 8. void automatic Array In it left parenthesis right parenthesis semicolon forward slash forward slash function prototype. Line 9. c o n s t size underscore t array Size left brace 3 right brace semicolon. Line 10. Blank. Line 11. i n t main left parenthesis right parenthesis left brace. Line 12, indented once. c out left angle bracket left angle bracket double quote First call to each function colon back slash n double quote semicolon. Line 13, indented once. static Array In it left parenthesis right parenthesis semicolon. Line 14, indented once. automatic Array In it left parenthesis right parenthesis semicolon. Line 15. Blank. Line 16, indented once. c out left angle bracket left angle bracket double quote back slash n back slash n Second call to each function colon back slash n double quote semicolon. Line 17, indented once. static Array In it left parenthesis right parenthesis semicolon. Line 18, indented once. automatic Array In it left parenthesis right parenthesis semicolon. Line 19, indented once. c out left angle bracket left angle bracket end l semicolon. Line 20. right brace. Line 21. Blank."/>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6672" y="1690916"/>
            <a:ext cx="7630655" cy="4301150"/>
          </a:xfrm>
          <a:prstGeom prst="rect">
            <a:avLst/>
          </a:prstGeom>
        </p:spPr>
      </p:pic>
    </p:spTree>
    <p:extLst>
      <p:ext uri="{BB962C8B-B14F-4D97-AF65-F5344CB8AC3E}">
        <p14:creationId xmlns:p14="http://schemas.microsoft.com/office/powerpoint/2010/main" val="265104820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IN" dirty="0"/>
              <a:t>Figure 7.10 </a:t>
            </a:r>
            <a:r>
              <a:rPr lang="en-IN" dirty="0">
                <a:latin typeface="Consolas" panose="020B0609020204030204" pitchFamily="49" charset="0"/>
              </a:rPr>
              <a:t>Static</a:t>
            </a:r>
            <a:r>
              <a:rPr lang="en-IN" dirty="0"/>
              <a:t> </a:t>
            </a:r>
            <a:r>
              <a:rPr lang="en-IN" dirty="0">
                <a:latin typeface="Consolas" panose="020B0609020204030204" pitchFamily="49" charset="0"/>
              </a:rPr>
              <a:t>Array</a:t>
            </a:r>
            <a:r>
              <a:rPr lang="en-IN" dirty="0"/>
              <a:t> Initialization and Automatic </a:t>
            </a:r>
            <a:r>
              <a:rPr lang="en-IN" dirty="0">
                <a:latin typeface="Consolas" panose="020B0609020204030204" pitchFamily="49" charset="0"/>
              </a:rPr>
              <a:t>Array</a:t>
            </a:r>
            <a:r>
              <a:rPr lang="en-IN" dirty="0"/>
              <a:t> </a:t>
            </a:r>
            <a:r>
              <a:rPr lang="en-IN" dirty="0" smtClean="0"/>
              <a:t>Initialization </a:t>
            </a:r>
            <a:r>
              <a:rPr lang="en-IN" sz="2000" b="0" dirty="0" smtClean="0"/>
              <a:t>(2 of 4)</a:t>
            </a:r>
            <a:endParaRPr lang="en-IN" sz="2000" b="0" dirty="0"/>
          </a:p>
        </p:txBody>
      </p:sp>
      <p:pic>
        <p:nvPicPr>
          <p:cNvPr id="4" name="Picture 3" descr="The code continues. Line 22. forward slash forward slash function to demonstrate a static local array. Line 23. void static Array In it left parenthesis void right parenthesis left brace. Line 24, indented once. forward slash forward slash initializes elements to 0 first time function is called. Line 25, indented once. static array left angle bracket i n t comma array Size right angle bracket array 1 semicolon forward slash forward slash static local array. This line is highlighted. Line 26. Blank. Line 27, indented once. c out left angle bracket left angle bracket double quote back slash n Values on entering static Array In it colon back slash n double quote semicolon. Line 28. Blank. Line 29, indented once. forward slash forward slash output contents of array 1. Line 30, indented once. for left parenthesis size underscore t i left brace 0 right brace semicolon i left angle bracket array 1 period size left parenthesis right parenthesis semicolon plus plus i right parenthesis left brace. Line 31, indented twice. c out left angle bracket left angle bracket double quote array 1 left bracket double quote left angle bracket left angle bracket i left angle bracket left angle bracket double quote right bracket equals double quote left angle bracket left angle bracket array 1 left bracket i right bracket left angle bracket left angle bracket double quote double quote semicolon. Line 32, indented once. right brace. Line 33. Blank. Line 34, indented once. c out left angle bracket left angle bracket double quote back slash n Values on exiting static Array In it colon back slash n double quote semicolon. Line 35. Blank. Line 36, indented once. forward slash forward slash modify and output contents of array 1. Line 37, indented once. for left parenthesis size underscore t j left brace 0 right brace semicolon j left angle bracket array 1 period size left parenthesis right parenthesis semicolon plus plus j right parenthesis left brace. Line 38, indented twice. c out left angle bracket left angle bracket double quote array 1 left bracket double quote left angle bracket left angle bracket j left angle bracket left angle bracket double quote right bracket equals double quote left angle bracket left angle bracket left parenthesis array 1 left bracket j right bracket plus equals 5 right parenthesis left angle bracket left angle bracket double quote double quote semicolon. Line 39, indented once. right brace. Line 40. right brace. Line 41. Blank."/>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2052" y="1706611"/>
            <a:ext cx="8019896" cy="4289077"/>
          </a:xfrm>
          <a:prstGeom prst="rect">
            <a:avLst/>
          </a:prstGeom>
        </p:spPr>
      </p:pic>
    </p:spTree>
    <p:extLst>
      <p:ext uri="{BB962C8B-B14F-4D97-AF65-F5344CB8AC3E}">
        <p14:creationId xmlns:p14="http://schemas.microsoft.com/office/powerpoint/2010/main" val="11113502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IN" dirty="0"/>
              <a:t>Figure 7.10 </a:t>
            </a:r>
            <a:r>
              <a:rPr lang="en-IN" dirty="0">
                <a:latin typeface="Consolas" panose="020B0609020204030204" pitchFamily="49" charset="0"/>
              </a:rPr>
              <a:t>Static</a:t>
            </a:r>
            <a:r>
              <a:rPr lang="en-IN" dirty="0"/>
              <a:t> </a:t>
            </a:r>
            <a:r>
              <a:rPr lang="en-IN" dirty="0">
                <a:latin typeface="Consolas" panose="020B0609020204030204" pitchFamily="49" charset="0"/>
              </a:rPr>
              <a:t>Array</a:t>
            </a:r>
            <a:r>
              <a:rPr lang="en-IN" dirty="0"/>
              <a:t> Initialization and Automatic </a:t>
            </a:r>
            <a:r>
              <a:rPr lang="en-IN" dirty="0">
                <a:latin typeface="Consolas" panose="020B0609020204030204" pitchFamily="49" charset="0"/>
              </a:rPr>
              <a:t>Array</a:t>
            </a:r>
            <a:r>
              <a:rPr lang="en-IN" dirty="0"/>
              <a:t> </a:t>
            </a:r>
            <a:r>
              <a:rPr lang="en-IN" dirty="0" smtClean="0"/>
              <a:t>Initialization </a:t>
            </a:r>
            <a:r>
              <a:rPr lang="en-IN" sz="2000" b="0" dirty="0" smtClean="0"/>
              <a:t>(3 of 4)</a:t>
            </a:r>
            <a:endParaRPr lang="en-IN" sz="2000" b="0" dirty="0"/>
          </a:p>
        </p:txBody>
      </p:sp>
      <p:pic>
        <p:nvPicPr>
          <p:cNvPr id="4" name="Picture 3" descr="The code continues. Line 42. forward slash forward slash function to demonstrate an automatic local array. Line 43. void automatic Array In it left parenthesis void right parenthesis left brace. Line 44, indented once. forward slash forward slash initializes elements each time function is called. Line 45, indented once. array left angle bracket i n t comma array Size right angle bracket array 2 left brace 1 comma 2 comma 3 right brace semicolon forward slash forward slash automatic local array. This line is highlighted. Line 46. Blank. Line 47, indented once. c out left angle bracket left angle bracket double quote back slash n back slash n Values on entering automatic Array In it colon back slash n double quote semicolon. Line 48. Blank. Line 49, indented once. forward slash forward slash output contents of array 2. Line 50, indented once. for left parenthesis size underscore t i left brace 0 right brace semicolon i left angle bracket array 2 period size left parenthesis right parenthesis semicolon plus plus i right parenthesis left brace. Line 51, indented twice. c out left angle bracket left angle bracket double quote array 2 left bracket double quote left angle bracket left angle bracket i left angle bracket left angle bracket double quote right bracket equals double quote left angle bracket left angle bracket array 2 left bracket i right bracket left angle bracket left angle bracket double quote double quote semicolon. Line 52. right brace. Line 53, indented once. Blank. Line 54, indented once. c out left angle bracket left angle bracket double quote back slash n Values on exiting automatic Array In it colon back slash n double quote semicolon. Line 55. Blank. Line 56, indented once. forward slash forward slash modify and output contents of array 2. Line 57. or left parenthesis size underscore t j left brace 0 right brace semicolon j left angle bracket array 2 period size left parenthesis right parenthesis semicolon plus plus j right parenthesis left brace. Line 58, indented twice. c out left angle bracket left angle bracket double quote array 2 left bracket double quote left angle bracket left angle bracket j left angle bracket left angle bracket double quote right bracket equals double quote left angle bracket left angle bracket left parenthesis array 2 left bracket j right bracket plus equals 5 right parenthesis left angle bracket left angle bracket double quote double quote semicolon. Line 59, indented once. right brace. Line 60. right brac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4792" y="1751475"/>
            <a:ext cx="7994415" cy="4084835"/>
          </a:xfrm>
          <a:prstGeom prst="rect">
            <a:avLst/>
          </a:prstGeom>
        </p:spPr>
      </p:pic>
    </p:spTree>
    <p:extLst>
      <p:ext uri="{BB962C8B-B14F-4D97-AF65-F5344CB8AC3E}">
        <p14:creationId xmlns:p14="http://schemas.microsoft.com/office/powerpoint/2010/main" val="134907257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IN" dirty="0"/>
              <a:t>Figure 7.10 </a:t>
            </a:r>
            <a:r>
              <a:rPr lang="en-IN" dirty="0">
                <a:latin typeface="Consolas" panose="020B0609020204030204" pitchFamily="49" charset="0"/>
              </a:rPr>
              <a:t>Static</a:t>
            </a:r>
            <a:r>
              <a:rPr lang="en-IN" dirty="0"/>
              <a:t> </a:t>
            </a:r>
            <a:r>
              <a:rPr lang="en-IN" dirty="0">
                <a:latin typeface="Consolas" panose="020B0609020204030204" pitchFamily="49" charset="0"/>
              </a:rPr>
              <a:t>Array</a:t>
            </a:r>
            <a:r>
              <a:rPr lang="en-IN" dirty="0"/>
              <a:t> Initialization and Automatic </a:t>
            </a:r>
            <a:r>
              <a:rPr lang="en-IN" dirty="0">
                <a:latin typeface="Consolas" panose="020B0609020204030204" pitchFamily="49" charset="0"/>
              </a:rPr>
              <a:t>Array</a:t>
            </a:r>
            <a:r>
              <a:rPr lang="en-IN" dirty="0"/>
              <a:t> </a:t>
            </a:r>
            <a:r>
              <a:rPr lang="en-IN" dirty="0" smtClean="0"/>
              <a:t>Initialization </a:t>
            </a:r>
            <a:r>
              <a:rPr lang="en-IN" sz="2000" b="0" dirty="0" smtClean="0"/>
              <a:t>(4 of 4)</a:t>
            </a:r>
            <a:endParaRPr lang="en-IN" sz="2000" b="0" dirty="0"/>
          </a:p>
        </p:txBody>
      </p:sp>
      <p:pic>
        <p:nvPicPr>
          <p:cNvPr id="4" name="Picture 3" descr="The code output has 18 lines. The lines read as follows. Line 1. First call to each function colon. Line 2. Values on entering static Array In it colon. Line 3. array 1 left bracket 0 right bracket equals 0 array 1 left bracket 1 right bracket equals 0 array 1 left bracket 2 right bracket equals 0. Line 4. Values on exiting static Array In it colon. Line 5. array 1 left bracket 0 right bracket equals 5 array 1 left bracket 1 right bracket equals 5 array 1 left bracket 2 right bracket equals 5. Line 6. Values on entering automatic Array In it colon. Line 7. array 2 left bracket 0 right bracket equals 1 array 2 left bracket 1 right bracket equals 2 array2 left bracket 2 right bracket equals 3. Line 8. Values on exiting automatic Array In it colon. Line 9. array 2 left bracket 0 right bracket equals 6 array 2 left bracket 1 right bracket equals 7 array 2 left bracket 2 right bracket equals 8. Line 10. Second call to each function colon. Line 11. Values on entering static Array In it colon. Line 12. array 1 left bracket 0 right bracket equals 5 array 1 left bracket 1 right bracket equals 5 array 1 left bracket 2 right bracket equals 5. Line 13. Values on exiting static Array In it colon. Line 14. array 1 left bracket 0 right bracket equals 10 array 1 left bracket 1 right bracket equals 10 array 1 left bracket 2 right bracket equals 10. Line 15. Values on entering automatic Array In it colon. Line 16. array 2 left bracket 0 right bracket equals 1 array 2 left bracket 1 right bracket equals 2 array 2 left bracket 2 right bracket equals 3. Line 17. Values on exiting automatic Array In it colon. Line 18. array 2 left bracket 0 right bracket equals 6 array 2 left bracket 1 right bracket equals 7 array 2 left bracket 2 right bracket equals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8034" y="1613648"/>
            <a:ext cx="6907933" cy="4245621"/>
          </a:xfrm>
          <a:prstGeom prst="rect">
            <a:avLst/>
          </a:prstGeom>
        </p:spPr>
      </p:pic>
    </p:spTree>
    <p:extLst>
      <p:ext uri="{BB962C8B-B14F-4D97-AF65-F5344CB8AC3E}">
        <p14:creationId xmlns:p14="http://schemas.microsoft.com/office/powerpoint/2010/main" val="372244679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7.5 Range-Based </a:t>
            </a:r>
            <a:r>
              <a:rPr lang="en-IN" dirty="0"/>
              <a:t>for </a:t>
            </a:r>
            <a:r>
              <a:rPr lang="en-IN" dirty="0" smtClean="0"/>
              <a:t>Statement </a:t>
            </a:r>
            <a:r>
              <a:rPr lang="en-IN" sz="2000" b="0" dirty="0" smtClean="0"/>
              <a:t>(1 of 4)</a:t>
            </a:r>
            <a:endParaRPr lang="en-IN" sz="2000" b="0" dirty="0"/>
          </a:p>
        </p:txBody>
      </p:sp>
      <p:sp>
        <p:nvSpPr>
          <p:cNvPr id="3" name="Text Placeholder 2"/>
          <p:cNvSpPr>
            <a:spLocks noGrp="1"/>
          </p:cNvSpPr>
          <p:nvPr>
            <p:ph type="body" idx="1"/>
          </p:nvPr>
        </p:nvSpPr>
        <p:spPr/>
        <p:txBody>
          <a:bodyPr/>
          <a:lstStyle/>
          <a:p>
            <a:pPr eaLnBrk="1" hangingPunct="1"/>
            <a:r>
              <a:rPr lang="en-US" altLang="en-US" sz="2400" dirty="0">
                <a:solidFill>
                  <a:srgbClr val="000000"/>
                </a:solidFill>
                <a:latin typeface="+mn-lt"/>
              </a:rPr>
              <a:t>It’s common to process </a:t>
            </a:r>
            <a:r>
              <a:rPr lang="en-US" altLang="en-US" sz="2400" b="1" dirty="0">
                <a:solidFill>
                  <a:srgbClr val="000000"/>
                </a:solidFill>
                <a:latin typeface="+mn-lt"/>
              </a:rPr>
              <a:t>all</a:t>
            </a:r>
            <a:r>
              <a:rPr lang="en-US" altLang="en-US" sz="2400" dirty="0">
                <a:solidFill>
                  <a:srgbClr val="000000"/>
                </a:solidFill>
                <a:latin typeface="+mn-lt"/>
              </a:rPr>
              <a:t> the elements of an </a:t>
            </a:r>
            <a:r>
              <a:rPr lang="en-US" altLang="en-US" sz="2400" dirty="0">
                <a:solidFill>
                  <a:srgbClr val="000000"/>
                </a:solidFill>
                <a:latin typeface="Consolas" panose="020B0609020204030204" pitchFamily="49" charset="0"/>
              </a:rPr>
              <a:t>array</a:t>
            </a:r>
            <a:r>
              <a:rPr lang="en-US" altLang="en-US" sz="2400" dirty="0" smtClean="0">
                <a:solidFill>
                  <a:srgbClr val="000000"/>
                </a:solidFill>
                <a:latin typeface="+mn-lt"/>
              </a:rPr>
              <a:t>.</a:t>
            </a:r>
            <a:endParaRPr lang="en-US" altLang="en-US" sz="2400" dirty="0">
              <a:solidFill>
                <a:srgbClr val="000000"/>
              </a:solidFill>
              <a:latin typeface="+mn-lt"/>
            </a:endParaRPr>
          </a:p>
          <a:p>
            <a:pPr eaLnBrk="1" hangingPunct="1"/>
            <a:r>
              <a:rPr lang="en-US" altLang="en-US" sz="2400" dirty="0">
                <a:solidFill>
                  <a:srgbClr val="000000"/>
                </a:solidFill>
                <a:latin typeface="+mn-lt"/>
              </a:rPr>
              <a:t>The </a:t>
            </a:r>
            <a:r>
              <a:rPr lang="en-US" altLang="en-US" sz="2400" dirty="0" smtClean="0">
                <a:solidFill>
                  <a:srgbClr val="000000"/>
                </a:solidFill>
                <a:latin typeface="+mn-lt"/>
              </a:rPr>
              <a:t>C++</a:t>
            </a:r>
            <a:r>
              <a:rPr lang="en-US" altLang="en-US" sz="100" dirty="0" smtClean="0">
                <a:solidFill>
                  <a:srgbClr val="000000"/>
                </a:solidFill>
                <a:latin typeface="+mn-lt"/>
              </a:rPr>
              <a:t> </a:t>
            </a:r>
            <a:r>
              <a:rPr lang="en-US" altLang="en-US" sz="2400" dirty="0" smtClean="0">
                <a:solidFill>
                  <a:srgbClr val="000000"/>
                </a:solidFill>
                <a:latin typeface="+mn-lt"/>
              </a:rPr>
              <a:t>11 </a:t>
            </a:r>
            <a:r>
              <a:rPr lang="en-US" altLang="en-US" sz="2400" b="1" dirty="0">
                <a:solidFill>
                  <a:schemeClr val="tx1"/>
                </a:solidFill>
                <a:latin typeface="+mn-lt"/>
              </a:rPr>
              <a:t>range-based </a:t>
            </a:r>
            <a:r>
              <a:rPr lang="en-US" altLang="en-US" sz="2400" b="1" dirty="0">
                <a:solidFill>
                  <a:schemeClr val="tx1"/>
                </a:solidFill>
                <a:latin typeface="Consolas" panose="020B0609020204030204" pitchFamily="49" charset="0"/>
              </a:rPr>
              <a:t>for</a:t>
            </a:r>
            <a:r>
              <a:rPr lang="en-US" altLang="en-US" sz="2400" b="1" dirty="0">
                <a:solidFill>
                  <a:schemeClr val="tx1"/>
                </a:solidFill>
                <a:latin typeface="+mn-lt"/>
              </a:rPr>
              <a:t> statement </a:t>
            </a:r>
            <a:r>
              <a:rPr lang="en-US" altLang="en-US" sz="2400" dirty="0">
                <a:solidFill>
                  <a:srgbClr val="000000"/>
                </a:solidFill>
                <a:latin typeface="+mn-lt"/>
              </a:rPr>
              <a:t>allows you to do this </a:t>
            </a:r>
            <a:r>
              <a:rPr lang="en-US" altLang="en-US" sz="2400" b="1" dirty="0">
                <a:solidFill>
                  <a:srgbClr val="000000"/>
                </a:solidFill>
                <a:latin typeface="+mn-lt"/>
              </a:rPr>
              <a:t>without using a counter</a:t>
            </a:r>
            <a:r>
              <a:rPr lang="en-US" altLang="en-US" sz="2400" dirty="0">
                <a:solidFill>
                  <a:srgbClr val="000000"/>
                </a:solidFill>
                <a:latin typeface="+mn-lt"/>
              </a:rPr>
              <a:t>, thus avoiding the possibility of “stepping outside” the </a:t>
            </a:r>
            <a:r>
              <a:rPr lang="en-US" altLang="en-US" sz="2400" dirty="0">
                <a:solidFill>
                  <a:srgbClr val="000000"/>
                </a:solidFill>
                <a:latin typeface="Consolas" panose="020B0609020204030204" pitchFamily="49" charset="0"/>
              </a:rPr>
              <a:t>array</a:t>
            </a:r>
            <a:r>
              <a:rPr lang="en-US" altLang="en-US" sz="2400" dirty="0">
                <a:solidFill>
                  <a:srgbClr val="000000"/>
                </a:solidFill>
                <a:latin typeface="+mn-lt"/>
              </a:rPr>
              <a:t> and eliminating the need for you to implement your own bounds checking.</a:t>
            </a:r>
          </a:p>
          <a:p>
            <a:r>
              <a:rPr lang="en-US" altLang="en-US" sz="2400" dirty="0">
                <a:solidFill>
                  <a:srgbClr val="000000"/>
                </a:solidFill>
                <a:latin typeface="+mn-lt"/>
              </a:rPr>
              <a:t>Figure 7.11 uses the range-based </a:t>
            </a:r>
            <a:r>
              <a:rPr lang="en-US" altLang="en-US" sz="2400" dirty="0">
                <a:solidFill>
                  <a:srgbClr val="000000"/>
                </a:solidFill>
                <a:latin typeface="Consolas" panose="020B0609020204030204" pitchFamily="49" charset="0"/>
              </a:rPr>
              <a:t>for</a:t>
            </a:r>
            <a:r>
              <a:rPr lang="en-US" altLang="en-US" sz="2400" dirty="0">
                <a:solidFill>
                  <a:srgbClr val="000000"/>
                </a:solidFill>
                <a:latin typeface="+mn-lt"/>
              </a:rPr>
              <a:t> to display an </a:t>
            </a:r>
            <a:r>
              <a:rPr lang="en-US" altLang="en-US" sz="2400" dirty="0">
                <a:solidFill>
                  <a:srgbClr val="000000"/>
                </a:solidFill>
                <a:latin typeface="Consolas" panose="020B0609020204030204" pitchFamily="49" charset="0"/>
              </a:rPr>
              <a:t>array’s</a:t>
            </a:r>
            <a:r>
              <a:rPr lang="en-US" altLang="en-US" sz="2400" dirty="0">
                <a:solidFill>
                  <a:srgbClr val="000000"/>
                </a:solidFill>
                <a:latin typeface="+mn-lt"/>
              </a:rPr>
              <a:t> contents and to multiply each of the </a:t>
            </a:r>
            <a:r>
              <a:rPr lang="en-US" altLang="en-US" sz="2400" dirty="0">
                <a:solidFill>
                  <a:srgbClr val="000000"/>
                </a:solidFill>
                <a:latin typeface="Consolas" panose="020B0609020204030204" pitchFamily="49" charset="0"/>
              </a:rPr>
              <a:t>array’s</a:t>
            </a:r>
            <a:r>
              <a:rPr lang="en-US" altLang="en-US" sz="2400" dirty="0">
                <a:solidFill>
                  <a:srgbClr val="000000"/>
                </a:solidFill>
                <a:latin typeface="+mn-lt"/>
              </a:rPr>
              <a:t> element values by </a:t>
            </a:r>
            <a:r>
              <a:rPr lang="en-US" altLang="en-US" sz="2400" dirty="0">
                <a:solidFill>
                  <a:srgbClr val="000000"/>
                </a:solidFill>
                <a:latin typeface="Consolas" panose="020B0609020204030204" pitchFamily="49" charset="0"/>
              </a:rPr>
              <a:t>2</a:t>
            </a:r>
            <a:r>
              <a:rPr lang="en-US" altLang="en-US" sz="2400" dirty="0" smtClean="0">
                <a:solidFill>
                  <a:srgbClr val="000000"/>
                </a:solidFill>
                <a:latin typeface="+mn-lt"/>
              </a:rPr>
              <a:t>.</a:t>
            </a:r>
            <a:endParaRPr lang="en-US" altLang="en-US" sz="2400" dirty="0">
              <a:solidFill>
                <a:srgbClr val="000000"/>
              </a:solidFill>
              <a:latin typeface="+mn-lt"/>
            </a:endParaRPr>
          </a:p>
        </p:txBody>
      </p:sp>
    </p:spTree>
    <p:extLst>
      <p:ext uri="{BB962C8B-B14F-4D97-AF65-F5344CB8AC3E}">
        <p14:creationId xmlns:p14="http://schemas.microsoft.com/office/powerpoint/2010/main" val="300472278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Error-Prevention Tip 7.2</a:t>
            </a:r>
          </a:p>
        </p:txBody>
      </p:sp>
      <p:sp>
        <p:nvSpPr>
          <p:cNvPr id="3" name="Text Placeholder 2"/>
          <p:cNvSpPr>
            <a:spLocks noGrp="1"/>
          </p:cNvSpPr>
          <p:nvPr>
            <p:ph type="body" idx="1"/>
          </p:nvPr>
        </p:nvSpPr>
        <p:spPr/>
        <p:txBody>
          <a:bodyPr/>
          <a:lstStyle/>
          <a:p>
            <a:pPr marL="0" indent="0">
              <a:buNone/>
            </a:pPr>
            <a:r>
              <a:rPr lang="en-US" sz="2400" dirty="0">
                <a:latin typeface="+mn-lt"/>
              </a:rPr>
              <a:t>When processing all elements of an </a:t>
            </a:r>
            <a:r>
              <a:rPr lang="en-US" sz="2400" dirty="0">
                <a:latin typeface="Consolas" panose="020B0609020204030204" pitchFamily="49" charset="0"/>
              </a:rPr>
              <a:t>array</a:t>
            </a:r>
            <a:r>
              <a:rPr lang="en-US" sz="2400" dirty="0">
                <a:latin typeface="+mn-lt"/>
              </a:rPr>
              <a:t>, if you don’t need access to an </a:t>
            </a:r>
            <a:r>
              <a:rPr lang="en-US" sz="2400" dirty="0">
                <a:latin typeface="Consolas" panose="020B0609020204030204" pitchFamily="49" charset="0"/>
              </a:rPr>
              <a:t>array</a:t>
            </a:r>
            <a:r>
              <a:rPr lang="en-US" sz="2400" dirty="0">
                <a:latin typeface="+mn-lt"/>
              </a:rPr>
              <a:t> </a:t>
            </a:r>
            <a:r>
              <a:rPr lang="en-US" sz="2400" dirty="0" smtClean="0">
                <a:latin typeface="+mn-lt"/>
              </a:rPr>
              <a:t>element’s subscript</a:t>
            </a:r>
            <a:r>
              <a:rPr lang="en-US" sz="2400" dirty="0">
                <a:latin typeface="+mn-lt"/>
              </a:rPr>
              <a:t>, use the range-based </a:t>
            </a:r>
            <a:r>
              <a:rPr lang="en-US" sz="2400" dirty="0">
                <a:latin typeface="Consolas" panose="020B0609020204030204" pitchFamily="49" charset="0"/>
              </a:rPr>
              <a:t>for</a:t>
            </a:r>
            <a:r>
              <a:rPr lang="en-US" sz="2400" dirty="0">
                <a:latin typeface="+mn-lt"/>
              </a:rPr>
              <a:t> statement.</a:t>
            </a:r>
          </a:p>
        </p:txBody>
      </p:sp>
    </p:spTree>
    <p:extLst>
      <p:ext uri="{BB962C8B-B14F-4D97-AF65-F5344CB8AC3E}">
        <p14:creationId xmlns:p14="http://schemas.microsoft.com/office/powerpoint/2010/main" val="843502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Outline </a:t>
            </a:r>
            <a:r>
              <a:rPr lang="en-IN" sz="2000" b="0" dirty="0" smtClean="0"/>
              <a:t>(2 </a:t>
            </a:r>
            <a:r>
              <a:rPr lang="en-IN" sz="2000" b="0" dirty="0"/>
              <a:t>of 3)</a:t>
            </a:r>
            <a:endParaRPr lang="en-IN" dirty="0"/>
          </a:p>
        </p:txBody>
      </p:sp>
      <p:sp>
        <p:nvSpPr>
          <p:cNvPr id="3" name="Text Placeholder 2"/>
          <p:cNvSpPr>
            <a:spLocks noGrp="1"/>
          </p:cNvSpPr>
          <p:nvPr>
            <p:ph type="body" idx="1"/>
          </p:nvPr>
        </p:nvSpPr>
        <p:spPr/>
        <p:txBody>
          <a:bodyPr/>
          <a:lstStyle/>
          <a:p>
            <a:pPr marL="741600" lvl="1" indent="-284400">
              <a:buNone/>
            </a:pPr>
            <a:r>
              <a:rPr lang="en-IN" sz="2200" b="1" dirty="0" smtClean="0">
                <a:solidFill>
                  <a:schemeClr val="tx2"/>
                </a:solidFill>
                <a:latin typeface="+mn-lt"/>
              </a:rPr>
              <a:t>7.4.6</a:t>
            </a:r>
            <a:r>
              <a:rPr lang="en-IN" sz="2200" dirty="0" smtClean="0">
                <a:latin typeface="+mn-lt"/>
              </a:rPr>
              <a:t> </a:t>
            </a:r>
            <a:r>
              <a:rPr lang="en-IN" sz="2200" dirty="0">
                <a:latin typeface="+mn-lt"/>
              </a:rPr>
              <a:t>Using the Elements of an </a:t>
            </a:r>
            <a:r>
              <a:rPr lang="en-IN" sz="2200" dirty="0">
                <a:latin typeface="Consolas" panose="020B0609020204030204" pitchFamily="49" charset="0"/>
              </a:rPr>
              <a:t>array</a:t>
            </a:r>
            <a:r>
              <a:rPr lang="en-IN" sz="2200" dirty="0">
                <a:latin typeface="+mn-lt"/>
              </a:rPr>
              <a:t> as Counters</a:t>
            </a:r>
          </a:p>
          <a:p>
            <a:pPr marL="741600" lvl="1" indent="-284400">
              <a:buNone/>
            </a:pPr>
            <a:r>
              <a:rPr lang="en-IN" sz="2200" b="1" dirty="0" smtClean="0">
                <a:solidFill>
                  <a:schemeClr val="tx2"/>
                </a:solidFill>
                <a:latin typeface="+mn-lt"/>
              </a:rPr>
              <a:t>7.4.7 </a:t>
            </a:r>
            <a:r>
              <a:rPr lang="en-IN" sz="2200" dirty="0">
                <a:latin typeface="+mn-lt"/>
              </a:rPr>
              <a:t>Using </a:t>
            </a:r>
            <a:r>
              <a:rPr lang="en-IN" sz="2200" dirty="0" smtClean="0">
                <a:latin typeface="Consolas" panose="020B0609020204030204" pitchFamily="49" charset="0"/>
              </a:rPr>
              <a:t>arrays</a:t>
            </a:r>
            <a:r>
              <a:rPr lang="en-IN" sz="2200" dirty="0" smtClean="0">
                <a:latin typeface="+mn-lt"/>
              </a:rPr>
              <a:t> </a:t>
            </a:r>
            <a:r>
              <a:rPr lang="en-IN" sz="2200" dirty="0">
                <a:latin typeface="+mn-lt"/>
              </a:rPr>
              <a:t>to Summarize Survey Results</a:t>
            </a:r>
          </a:p>
          <a:p>
            <a:pPr marL="741600" lvl="1" indent="-284400">
              <a:buNone/>
            </a:pPr>
            <a:r>
              <a:rPr lang="en-IN" sz="2200" b="1" dirty="0" smtClean="0">
                <a:solidFill>
                  <a:schemeClr val="tx2"/>
                </a:solidFill>
                <a:latin typeface="+mn-lt"/>
              </a:rPr>
              <a:t>7.4.8</a:t>
            </a:r>
            <a:r>
              <a:rPr lang="en-IN" sz="2200" dirty="0" smtClean="0">
                <a:latin typeface="+mn-lt"/>
              </a:rPr>
              <a:t> </a:t>
            </a:r>
            <a:r>
              <a:rPr lang="en-IN" sz="2200" dirty="0">
                <a:latin typeface="+mn-lt"/>
              </a:rPr>
              <a:t>Static Local </a:t>
            </a:r>
            <a:r>
              <a:rPr lang="en-IN" sz="2200" dirty="0">
                <a:latin typeface="Consolas" panose="020B0609020204030204" pitchFamily="49" charset="0"/>
              </a:rPr>
              <a:t>arrays</a:t>
            </a:r>
            <a:r>
              <a:rPr lang="en-IN" sz="2200" dirty="0">
                <a:latin typeface="+mn-lt"/>
              </a:rPr>
              <a:t> and Automatic Local </a:t>
            </a:r>
            <a:r>
              <a:rPr lang="en-IN" sz="2200" dirty="0">
                <a:latin typeface="Consolas" panose="020B0609020204030204" pitchFamily="49" charset="0"/>
              </a:rPr>
              <a:t>arrays</a:t>
            </a:r>
          </a:p>
          <a:p>
            <a:pPr>
              <a:buNone/>
            </a:pPr>
            <a:r>
              <a:rPr lang="en-IN" sz="2200" b="1" dirty="0">
                <a:solidFill>
                  <a:schemeClr val="tx2"/>
                </a:solidFill>
                <a:latin typeface="+mn-lt"/>
              </a:rPr>
              <a:t>7.5</a:t>
            </a:r>
            <a:r>
              <a:rPr lang="en-IN" sz="2200" dirty="0">
                <a:latin typeface="+mn-lt"/>
              </a:rPr>
              <a:t> Range-Based </a:t>
            </a:r>
            <a:r>
              <a:rPr lang="en-IN" sz="2200" dirty="0">
                <a:latin typeface="Consolas" panose="020B0609020204030204" pitchFamily="49" charset="0"/>
              </a:rPr>
              <a:t>for </a:t>
            </a:r>
            <a:r>
              <a:rPr lang="en-IN" sz="2200" dirty="0">
                <a:latin typeface="+mn-lt"/>
              </a:rPr>
              <a:t>Statement</a:t>
            </a:r>
          </a:p>
          <a:p>
            <a:pPr>
              <a:buNone/>
            </a:pPr>
            <a:r>
              <a:rPr lang="en-IN" sz="2200" b="1" dirty="0">
                <a:solidFill>
                  <a:schemeClr val="tx2"/>
                </a:solidFill>
                <a:latin typeface="+mn-lt"/>
              </a:rPr>
              <a:t>7.6</a:t>
            </a:r>
            <a:r>
              <a:rPr lang="en-IN" sz="2200" dirty="0">
                <a:latin typeface="+mn-lt"/>
              </a:rPr>
              <a:t> Case Study: Class </a:t>
            </a:r>
            <a:r>
              <a:rPr lang="en-IN" sz="2200" dirty="0">
                <a:latin typeface="Consolas" panose="020B0609020204030204" pitchFamily="49" charset="0"/>
              </a:rPr>
              <a:t>GradeBook</a:t>
            </a:r>
            <a:r>
              <a:rPr lang="en-IN" sz="2200" dirty="0">
                <a:latin typeface="+mn-lt"/>
              </a:rPr>
              <a:t> Using an </a:t>
            </a:r>
            <a:r>
              <a:rPr lang="en-IN" sz="2200" dirty="0">
                <a:latin typeface="Consolas" panose="020B0609020204030204" pitchFamily="49" charset="0"/>
              </a:rPr>
              <a:t>array</a:t>
            </a:r>
            <a:r>
              <a:rPr lang="en-IN" sz="2200" dirty="0">
                <a:latin typeface="+mn-lt"/>
              </a:rPr>
              <a:t> to Store Grades</a:t>
            </a:r>
          </a:p>
          <a:p>
            <a:pPr>
              <a:buNone/>
            </a:pPr>
            <a:r>
              <a:rPr lang="en-IN" sz="2200" b="1" dirty="0">
                <a:solidFill>
                  <a:schemeClr val="tx2"/>
                </a:solidFill>
                <a:latin typeface="+mn-lt"/>
              </a:rPr>
              <a:t>7.7</a:t>
            </a:r>
            <a:r>
              <a:rPr lang="en-IN" sz="2200" dirty="0">
                <a:latin typeface="+mn-lt"/>
              </a:rPr>
              <a:t> Sorting and Searching </a:t>
            </a:r>
            <a:r>
              <a:rPr lang="en-IN" sz="2200" dirty="0">
                <a:latin typeface="Consolas" panose="020B0609020204030204" pitchFamily="49" charset="0"/>
              </a:rPr>
              <a:t>arrays</a:t>
            </a:r>
          </a:p>
          <a:p>
            <a:pPr marL="741600" lvl="1" indent="-284400">
              <a:buNone/>
            </a:pPr>
            <a:r>
              <a:rPr lang="en-IN" sz="2200" b="1" dirty="0" smtClean="0">
                <a:solidFill>
                  <a:schemeClr val="tx2"/>
                </a:solidFill>
                <a:latin typeface="+mn-lt"/>
              </a:rPr>
              <a:t>7.7.1</a:t>
            </a:r>
            <a:r>
              <a:rPr lang="en-IN" sz="2200" dirty="0" smtClean="0">
                <a:latin typeface="+mn-lt"/>
              </a:rPr>
              <a:t> </a:t>
            </a:r>
            <a:r>
              <a:rPr lang="en-IN" sz="2200" dirty="0">
                <a:latin typeface="+mn-lt"/>
              </a:rPr>
              <a:t>Sorting</a:t>
            </a:r>
          </a:p>
          <a:p>
            <a:pPr marL="741600" lvl="1" indent="-284400">
              <a:buNone/>
            </a:pPr>
            <a:r>
              <a:rPr lang="en-IN" sz="2200" b="1" dirty="0" smtClean="0">
                <a:solidFill>
                  <a:schemeClr val="tx2"/>
                </a:solidFill>
                <a:latin typeface="+mn-lt"/>
              </a:rPr>
              <a:t>7.7.2</a:t>
            </a:r>
            <a:r>
              <a:rPr lang="en-IN" sz="2200" dirty="0" smtClean="0">
                <a:latin typeface="+mn-lt"/>
              </a:rPr>
              <a:t> </a:t>
            </a:r>
            <a:r>
              <a:rPr lang="en-IN" sz="2200" dirty="0">
                <a:latin typeface="+mn-lt"/>
              </a:rPr>
              <a:t>Searching</a:t>
            </a:r>
          </a:p>
          <a:p>
            <a:pPr marL="741600" lvl="1" indent="-284400">
              <a:buNone/>
            </a:pPr>
            <a:r>
              <a:rPr lang="en-IN" sz="2200" b="1" dirty="0" smtClean="0">
                <a:solidFill>
                  <a:schemeClr val="tx2"/>
                </a:solidFill>
                <a:latin typeface="+mn-lt"/>
              </a:rPr>
              <a:t>7.7.3</a:t>
            </a:r>
            <a:r>
              <a:rPr lang="en-IN" sz="2200" dirty="0" smtClean="0">
                <a:latin typeface="+mn-lt"/>
              </a:rPr>
              <a:t> </a:t>
            </a:r>
            <a:r>
              <a:rPr lang="en-IN" sz="2200" dirty="0">
                <a:latin typeface="+mn-lt"/>
              </a:rPr>
              <a:t>Demonstrating Functions sort and </a:t>
            </a:r>
            <a:r>
              <a:rPr lang="en-IN" sz="2200" dirty="0">
                <a:latin typeface="Consolas" panose="020B0609020204030204" pitchFamily="49" charset="0"/>
              </a:rPr>
              <a:t>binary_search</a:t>
            </a:r>
          </a:p>
        </p:txBody>
      </p:sp>
    </p:spTree>
    <p:extLst>
      <p:ext uri="{BB962C8B-B14F-4D97-AF65-F5344CB8AC3E}">
        <p14:creationId xmlns:p14="http://schemas.microsoft.com/office/powerpoint/2010/main" val="27469728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Figure 7.11 Using Range-Based </a:t>
            </a:r>
            <a:r>
              <a:rPr lang="en-IN" dirty="0">
                <a:latin typeface="Consolas" panose="020B0609020204030204" pitchFamily="49" charset="0"/>
              </a:rPr>
              <a:t>for</a:t>
            </a:r>
            <a:r>
              <a:rPr lang="en-IN" dirty="0"/>
              <a:t> to Multiply an </a:t>
            </a:r>
            <a:r>
              <a:rPr lang="en-IN" dirty="0" smtClean="0">
                <a:latin typeface="Consolas" panose="020B0609020204030204" pitchFamily="49" charset="0"/>
              </a:rPr>
              <a:t>Array’s</a:t>
            </a:r>
            <a:r>
              <a:rPr lang="en-IN" dirty="0" smtClean="0"/>
              <a:t> </a:t>
            </a:r>
            <a:r>
              <a:rPr lang="en-IN" dirty="0"/>
              <a:t>Elements by </a:t>
            </a:r>
            <a:r>
              <a:rPr lang="en-IN" dirty="0" smtClean="0"/>
              <a:t>2 </a:t>
            </a:r>
            <a:r>
              <a:rPr lang="en-IN" sz="2000" b="0" dirty="0" smtClean="0"/>
              <a:t>(1 of 2)</a:t>
            </a:r>
            <a:endParaRPr lang="en-IN" sz="2000" b="0" dirty="0"/>
          </a:p>
        </p:txBody>
      </p:sp>
      <p:pic>
        <p:nvPicPr>
          <p:cNvPr id="4" name="Picture 3" descr="Computer code. The code has 28 lines. The lines read as follows. Line 1. forward slash forward slash F i g period 7 period 11 colon f i g 07 underscore 11 period c p p. Line 2. forward slash forward slash Using range hyphen based for to multiply an array single quote s elements by 2 period. Line 3. hash include left angle bracket i o stream right angle bracket. Line 4. hash include left angle bracket array right angle bracket. Line 5. using namespace s t d semicolon. Line 6. Blank. Line 7. i n t main left parenthesis right parenthesis left brace. Line 8, indented once. array left angle bracket i n t comma 5 right angle bracket items left brace 1 comma 2 comma 3 comma 4 comma 5 right brace semicolon. Line 9. Blank. Line 10, indented once. forward slash forward slash display items before modification. Line 11, indented once. c out left angle bracket left angle bracket double quote items before modification colon double quote semicolon. Line 12, indented once. for left parenthesis i n t item colon items right parenthesis left brace. The words, for left parenthesis i n t item colon items right parenthesis are highlighted. Line 13, indented twice. c out left angle bracket left angle bracket item left angle bracket left angle bracket double quote double quote semicolon. Line 14, indented once. right brace. Line 15. Blank. Line 16, indented once. forward slash forward slash multiply the elements of items by 2. Line 17, indented once. for left parenthesis i n t ampersand item R e f colon items right parenthesis left brace. The words, for left parenthesis i n t ampersand item R e f colon items right parenthesis are highlighted. Line 18, indented twice. item R e f asterisk equals 2 semicolon. Line 19, indented once. right brace. Line 20. Blank."/>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7739" y="1749394"/>
            <a:ext cx="7848523" cy="4311349"/>
          </a:xfrm>
          <a:prstGeom prst="rect">
            <a:avLst/>
          </a:prstGeom>
        </p:spPr>
      </p:pic>
    </p:spTree>
    <p:extLst>
      <p:ext uri="{BB962C8B-B14F-4D97-AF65-F5344CB8AC3E}">
        <p14:creationId xmlns:p14="http://schemas.microsoft.com/office/powerpoint/2010/main" val="83493328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Figure 7.11 Using Range-Based </a:t>
            </a:r>
            <a:r>
              <a:rPr lang="en-IN" dirty="0">
                <a:latin typeface="Consolas" panose="020B0609020204030204" pitchFamily="49" charset="0"/>
              </a:rPr>
              <a:t>for</a:t>
            </a:r>
            <a:r>
              <a:rPr lang="en-IN" dirty="0"/>
              <a:t> to Multiply an </a:t>
            </a:r>
            <a:r>
              <a:rPr lang="en-IN" dirty="0" smtClean="0">
                <a:latin typeface="Consolas" panose="020B0609020204030204" pitchFamily="49" charset="0"/>
              </a:rPr>
              <a:t>Array’s</a:t>
            </a:r>
            <a:r>
              <a:rPr lang="en-IN" dirty="0" smtClean="0"/>
              <a:t> </a:t>
            </a:r>
            <a:r>
              <a:rPr lang="en-IN" dirty="0"/>
              <a:t>Elements by 2 </a:t>
            </a:r>
            <a:r>
              <a:rPr lang="en-IN" sz="2000" b="0" dirty="0" smtClean="0"/>
              <a:t>(2 </a:t>
            </a:r>
            <a:r>
              <a:rPr lang="en-IN" sz="2000" b="0" dirty="0"/>
              <a:t>of 2)</a:t>
            </a:r>
            <a:endParaRPr lang="en-IN" dirty="0"/>
          </a:p>
        </p:txBody>
      </p:sp>
      <p:pic>
        <p:nvPicPr>
          <p:cNvPr id="4" name="Picture 3" descr="The code continues. Line 21, indented once. forward slash forward slash display items after modification. Line 22, indented once. c out left angle bracket left angle bracket double quote back slash n items after modification colon double quote semicolon. Line 23, indented once. for left parenthesis i n t item colon items right parenthesis left brace. Line 24, indented twice. 24 c out left angle bracket left angle bracket item left angle bracket left angle bracket double quote double quote semicolon. Line 25, indented once. right brace. Line 26. Blank. Line 27, indented once. c out left angle bracket left angle bracket end l semicolon. Line 28. right brace. The output has 2 lines. The lines read as follows. Line 1. items before modification colon 1 2 3 4 5. Line 2. items after modification colon 2 4 6 8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1021" y="2196728"/>
            <a:ext cx="7941958" cy="2682912"/>
          </a:xfrm>
          <a:prstGeom prst="rect">
            <a:avLst/>
          </a:prstGeom>
        </p:spPr>
      </p:pic>
    </p:spTree>
    <p:extLst>
      <p:ext uri="{BB962C8B-B14F-4D97-AF65-F5344CB8AC3E}">
        <p14:creationId xmlns:p14="http://schemas.microsoft.com/office/powerpoint/2010/main" val="303385215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7.5 Range-Based </a:t>
            </a:r>
            <a:r>
              <a:rPr lang="en-IN" dirty="0"/>
              <a:t>for </a:t>
            </a:r>
            <a:r>
              <a:rPr lang="en-IN" dirty="0" smtClean="0"/>
              <a:t>Statement </a:t>
            </a:r>
            <a:r>
              <a:rPr lang="en-IN" sz="2000" b="0" dirty="0" smtClean="0"/>
              <a:t>(2 of 4)</a:t>
            </a:r>
            <a:endParaRPr lang="en-IN" sz="2000" b="0" dirty="0"/>
          </a:p>
        </p:txBody>
      </p:sp>
      <p:sp>
        <p:nvSpPr>
          <p:cNvPr id="3" name="Text Placeholder 2"/>
          <p:cNvSpPr>
            <a:spLocks noGrp="1"/>
          </p:cNvSpPr>
          <p:nvPr>
            <p:ph type="body" idx="1"/>
          </p:nvPr>
        </p:nvSpPr>
        <p:spPr>
          <a:xfrm>
            <a:off x="457200" y="1600201"/>
            <a:ext cx="8229600" cy="3391348"/>
          </a:xfrm>
        </p:spPr>
        <p:txBody>
          <a:bodyPr/>
          <a:lstStyle/>
          <a:p>
            <a:pPr marL="0" indent="0" eaLnBrk="1" hangingPunct="1">
              <a:spcBef>
                <a:spcPts val="0"/>
              </a:spcBef>
              <a:buFont typeface="Wingdings 3" panose="05040102010807070707" pitchFamily="18" charset="2"/>
              <a:buNone/>
              <a:defRPr/>
            </a:pPr>
            <a:r>
              <a:rPr lang="en-US" sz="2200" b="1" dirty="0">
                <a:solidFill>
                  <a:srgbClr val="000000"/>
                </a:solidFill>
                <a:latin typeface="+mn-lt"/>
              </a:rPr>
              <a:t>Using the Range-Based </a:t>
            </a:r>
            <a:r>
              <a:rPr lang="en-US" sz="2200" b="1" dirty="0">
                <a:solidFill>
                  <a:srgbClr val="000000"/>
                </a:solidFill>
                <a:latin typeface="Consolas" panose="020B0609020204030204" pitchFamily="49" charset="0"/>
              </a:rPr>
              <a:t>for</a:t>
            </a:r>
            <a:r>
              <a:rPr lang="en-US" sz="2200" b="1" dirty="0">
                <a:solidFill>
                  <a:srgbClr val="000000"/>
                </a:solidFill>
                <a:latin typeface="+mn-lt"/>
              </a:rPr>
              <a:t> to Display an </a:t>
            </a:r>
            <a:r>
              <a:rPr lang="en-US" sz="2200" b="1" dirty="0" smtClean="0">
                <a:solidFill>
                  <a:srgbClr val="000000"/>
                </a:solidFill>
                <a:latin typeface="Consolas" panose="020B0609020204030204" pitchFamily="49" charset="0"/>
              </a:rPr>
              <a:t>array</a:t>
            </a:r>
            <a:r>
              <a:rPr lang="en-US" sz="2200" b="1" dirty="0" smtClean="0">
                <a:solidFill>
                  <a:srgbClr val="000000"/>
                </a:solidFill>
                <a:latin typeface="+mn-lt"/>
              </a:rPr>
              <a:t>’s </a:t>
            </a:r>
            <a:r>
              <a:rPr lang="en-US" sz="2200" b="1" dirty="0">
                <a:solidFill>
                  <a:srgbClr val="000000"/>
                </a:solidFill>
                <a:latin typeface="+mn-lt"/>
              </a:rPr>
              <a:t>Contents</a:t>
            </a:r>
          </a:p>
          <a:p>
            <a:pPr eaLnBrk="1" hangingPunct="1">
              <a:defRPr/>
            </a:pPr>
            <a:r>
              <a:rPr lang="en-US" sz="2200" dirty="0">
                <a:solidFill>
                  <a:srgbClr val="000000"/>
                </a:solidFill>
                <a:latin typeface="+mn-lt"/>
              </a:rPr>
              <a:t>The range-based </a:t>
            </a:r>
            <a:r>
              <a:rPr lang="en-US" sz="2200" dirty="0">
                <a:solidFill>
                  <a:srgbClr val="000000"/>
                </a:solidFill>
                <a:latin typeface="Consolas" panose="020B0609020204030204" pitchFamily="49" charset="0"/>
              </a:rPr>
              <a:t>for</a:t>
            </a:r>
            <a:r>
              <a:rPr lang="en-US" sz="2200" dirty="0">
                <a:solidFill>
                  <a:srgbClr val="000000"/>
                </a:solidFill>
                <a:latin typeface="+mn-lt"/>
              </a:rPr>
              <a:t> statement simplifies the code for iterating through an array</a:t>
            </a:r>
            <a:r>
              <a:rPr lang="en-US" sz="2200" dirty="0" smtClean="0">
                <a:solidFill>
                  <a:srgbClr val="000000"/>
                </a:solidFill>
                <a:latin typeface="+mn-lt"/>
              </a:rPr>
              <a:t>.</a:t>
            </a:r>
            <a:endParaRPr lang="en-US" sz="2200" dirty="0">
              <a:solidFill>
                <a:srgbClr val="000000"/>
              </a:solidFill>
              <a:latin typeface="+mn-lt"/>
            </a:endParaRPr>
          </a:p>
          <a:p>
            <a:pPr eaLnBrk="1" hangingPunct="1">
              <a:defRPr/>
            </a:pPr>
            <a:r>
              <a:rPr lang="en-US" sz="2200" dirty="0">
                <a:solidFill>
                  <a:srgbClr val="000000"/>
                </a:solidFill>
                <a:latin typeface="+mn-lt"/>
              </a:rPr>
              <a:t>Line 12 can be read as “for each iteration, assign the next element of </a:t>
            </a:r>
            <a:r>
              <a:rPr lang="en-US" sz="2200" dirty="0">
                <a:solidFill>
                  <a:srgbClr val="000000"/>
                </a:solidFill>
                <a:latin typeface="Consolas" panose="020B0609020204030204" pitchFamily="49" charset="0"/>
              </a:rPr>
              <a:t>items</a:t>
            </a:r>
            <a:r>
              <a:rPr lang="en-US" sz="2200" dirty="0">
                <a:solidFill>
                  <a:srgbClr val="000000"/>
                </a:solidFill>
                <a:latin typeface="+mn-lt"/>
              </a:rPr>
              <a:t> to </a:t>
            </a:r>
            <a:r>
              <a:rPr lang="en-US" sz="2200" dirty="0">
                <a:solidFill>
                  <a:srgbClr val="000000"/>
                </a:solidFill>
                <a:latin typeface="Consolas" panose="020B0609020204030204" pitchFamily="49" charset="0"/>
              </a:rPr>
              <a:t>int</a:t>
            </a:r>
            <a:r>
              <a:rPr lang="en-US" sz="2200" dirty="0">
                <a:solidFill>
                  <a:srgbClr val="000000"/>
                </a:solidFill>
                <a:latin typeface="+mn-lt"/>
              </a:rPr>
              <a:t> variable </a:t>
            </a:r>
            <a:r>
              <a:rPr lang="en-US" sz="2200" dirty="0">
                <a:solidFill>
                  <a:srgbClr val="000000"/>
                </a:solidFill>
                <a:latin typeface="Consolas" panose="020B0609020204030204" pitchFamily="49" charset="0"/>
              </a:rPr>
              <a:t>item</a:t>
            </a:r>
            <a:r>
              <a:rPr lang="en-US" sz="2200" dirty="0">
                <a:solidFill>
                  <a:srgbClr val="000000"/>
                </a:solidFill>
                <a:latin typeface="+mn-lt"/>
              </a:rPr>
              <a:t>, then execute the following statement</a:t>
            </a:r>
            <a:r>
              <a:rPr lang="en-US" sz="2200" dirty="0" smtClean="0">
                <a:solidFill>
                  <a:srgbClr val="000000"/>
                </a:solidFill>
                <a:latin typeface="+mn-lt"/>
              </a:rPr>
              <a:t>.”</a:t>
            </a:r>
            <a:endParaRPr lang="en-US" sz="2200" dirty="0">
              <a:solidFill>
                <a:srgbClr val="000000"/>
              </a:solidFill>
              <a:latin typeface="+mn-lt"/>
            </a:endParaRPr>
          </a:p>
          <a:p>
            <a:pPr eaLnBrk="1" hangingPunct="1">
              <a:defRPr/>
            </a:pPr>
            <a:r>
              <a:rPr lang="en-US" sz="2200" dirty="0">
                <a:solidFill>
                  <a:srgbClr val="000000"/>
                </a:solidFill>
                <a:latin typeface="+mn-lt"/>
              </a:rPr>
              <a:t>Lines 12–14 are equivalent to the following counter-controlled iteration</a:t>
            </a:r>
            <a:r>
              <a:rPr lang="en-US" sz="2200" dirty="0" smtClean="0">
                <a:solidFill>
                  <a:srgbClr val="000000"/>
                </a:solidFill>
                <a:latin typeface="+mn-lt"/>
              </a:rPr>
              <a:t>:</a:t>
            </a:r>
            <a:endParaRPr lang="en-US" sz="2200" dirty="0">
              <a:solidFill>
                <a:srgbClr val="000000"/>
              </a:solidFill>
              <a:latin typeface="+mn-lt"/>
            </a:endParaRPr>
          </a:p>
        </p:txBody>
      </p:sp>
      <p:pic>
        <p:nvPicPr>
          <p:cNvPr id="4" name="Picture 3" descr="Computer code has 3 lines. The lines read as follows. Line 1. for left parenthesis i n t counter equals 0 semicolon counter less than sign items period size left parenthesis right parenthesis semicolon plus plus counter right parenthesis left brace. Line 2, indented once. c out left angle bracket left angle bracket items left bracket counter right bracket left angle bracket right angle bracket double quote double quote semicolon. Line 3. right brac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0488" y="5173396"/>
            <a:ext cx="8007573" cy="876569"/>
          </a:xfrm>
          <a:prstGeom prst="rect">
            <a:avLst/>
          </a:prstGeom>
        </p:spPr>
      </p:pic>
    </p:spTree>
    <p:extLst>
      <p:ext uri="{BB962C8B-B14F-4D97-AF65-F5344CB8AC3E}">
        <p14:creationId xmlns:p14="http://schemas.microsoft.com/office/powerpoint/2010/main" val="398211424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7.5 Range-Based </a:t>
            </a:r>
            <a:r>
              <a:rPr lang="en-IN" dirty="0"/>
              <a:t>for Statement </a:t>
            </a:r>
            <a:r>
              <a:rPr lang="en-IN" sz="2000" b="0" dirty="0" smtClean="0"/>
              <a:t>(</a:t>
            </a:r>
            <a:r>
              <a:rPr lang="en-IN" sz="2000" b="0" dirty="0"/>
              <a:t>3</a:t>
            </a:r>
            <a:r>
              <a:rPr lang="en-IN" sz="2000" b="0" dirty="0" smtClean="0"/>
              <a:t> of 4)</a:t>
            </a:r>
            <a:endParaRPr lang="en-IN" dirty="0"/>
          </a:p>
        </p:txBody>
      </p:sp>
      <p:sp>
        <p:nvSpPr>
          <p:cNvPr id="3" name="Text Placeholder 2"/>
          <p:cNvSpPr>
            <a:spLocks noGrp="1"/>
          </p:cNvSpPr>
          <p:nvPr>
            <p:ph type="body" idx="1"/>
          </p:nvPr>
        </p:nvSpPr>
        <p:spPr>
          <a:xfrm>
            <a:off x="457200" y="1600200"/>
            <a:ext cx="8229600" cy="4691418"/>
          </a:xfrm>
        </p:spPr>
        <p:txBody>
          <a:bodyPr/>
          <a:lstStyle/>
          <a:p>
            <a:pPr marL="0" indent="0">
              <a:spcBef>
                <a:spcPts val="0"/>
              </a:spcBef>
              <a:buNone/>
            </a:pPr>
            <a:r>
              <a:rPr lang="en-US" sz="2400" b="1" dirty="0" smtClean="0">
                <a:solidFill>
                  <a:srgbClr val="000000"/>
                </a:solidFill>
                <a:latin typeface="+mn-lt"/>
              </a:rPr>
              <a:t>Using the Range-Based </a:t>
            </a:r>
            <a:r>
              <a:rPr lang="en-US" sz="2400" b="1" dirty="0" smtClean="0">
                <a:solidFill>
                  <a:srgbClr val="000000"/>
                </a:solidFill>
                <a:latin typeface="Consolas" panose="020B0609020204030204" pitchFamily="49" charset="0"/>
              </a:rPr>
              <a:t>for</a:t>
            </a:r>
            <a:r>
              <a:rPr lang="en-US" sz="2400" b="1" dirty="0" smtClean="0">
                <a:solidFill>
                  <a:srgbClr val="000000"/>
                </a:solidFill>
                <a:latin typeface="+mn-lt"/>
              </a:rPr>
              <a:t> to </a:t>
            </a:r>
            <a:r>
              <a:rPr lang="en-US" sz="2400" b="1" dirty="0">
                <a:solidFill>
                  <a:srgbClr val="000000"/>
                </a:solidFill>
                <a:latin typeface="+mn-lt"/>
              </a:rPr>
              <a:t>Modify</a:t>
            </a:r>
            <a:r>
              <a:rPr lang="en-US" sz="2400" b="1" dirty="0" smtClean="0">
                <a:solidFill>
                  <a:srgbClr val="000000"/>
                </a:solidFill>
                <a:latin typeface="+mn-lt"/>
              </a:rPr>
              <a:t> an </a:t>
            </a:r>
            <a:r>
              <a:rPr lang="en-US" sz="2400" b="1" dirty="0" smtClean="0">
                <a:solidFill>
                  <a:srgbClr val="000000"/>
                </a:solidFill>
                <a:latin typeface="Consolas" panose="020B0609020204030204" pitchFamily="49" charset="0"/>
              </a:rPr>
              <a:t>array</a:t>
            </a:r>
            <a:r>
              <a:rPr lang="en-US" sz="2400" b="1" dirty="0" smtClean="0">
                <a:solidFill>
                  <a:srgbClr val="000000"/>
                </a:solidFill>
                <a:latin typeface="+mn-lt"/>
              </a:rPr>
              <a:t>’s Contents</a:t>
            </a:r>
          </a:p>
          <a:p>
            <a:pPr eaLnBrk="1" hangingPunct="1">
              <a:defRPr/>
            </a:pPr>
            <a:r>
              <a:rPr lang="en-US" sz="2400" dirty="0" smtClean="0">
                <a:solidFill>
                  <a:srgbClr val="000000"/>
                </a:solidFill>
                <a:latin typeface="+mn-lt"/>
              </a:rPr>
              <a:t>Lines </a:t>
            </a:r>
            <a:r>
              <a:rPr lang="en-US" sz="2400" dirty="0">
                <a:solidFill>
                  <a:srgbClr val="000000"/>
                </a:solidFill>
                <a:latin typeface="+mn-lt"/>
              </a:rPr>
              <a:t>17–19 use a range-based </a:t>
            </a:r>
            <a:r>
              <a:rPr lang="en-US" sz="2400" dirty="0">
                <a:solidFill>
                  <a:srgbClr val="000000"/>
                </a:solidFill>
                <a:latin typeface="Consolas" panose="020B0609020204030204" pitchFamily="49" charset="0"/>
              </a:rPr>
              <a:t>for</a:t>
            </a:r>
            <a:r>
              <a:rPr lang="en-US" sz="2400" dirty="0">
                <a:solidFill>
                  <a:srgbClr val="000000"/>
                </a:solidFill>
                <a:latin typeface="+mn-lt"/>
              </a:rPr>
              <a:t> statement to multiply each element of </a:t>
            </a:r>
            <a:r>
              <a:rPr lang="en-US" sz="2400" dirty="0">
                <a:solidFill>
                  <a:srgbClr val="000000"/>
                </a:solidFill>
                <a:latin typeface="Consolas" panose="020B0609020204030204" pitchFamily="49" charset="0"/>
              </a:rPr>
              <a:t>items</a:t>
            </a:r>
            <a:r>
              <a:rPr lang="en-US" sz="2400" dirty="0">
                <a:solidFill>
                  <a:srgbClr val="000000"/>
                </a:solidFill>
                <a:latin typeface="+mn-lt"/>
              </a:rPr>
              <a:t> by 2</a:t>
            </a:r>
            <a:r>
              <a:rPr lang="en-US" sz="2400" dirty="0" smtClean="0">
                <a:solidFill>
                  <a:srgbClr val="000000"/>
                </a:solidFill>
                <a:latin typeface="+mn-lt"/>
              </a:rPr>
              <a:t>.</a:t>
            </a:r>
            <a:endParaRPr lang="en-US" sz="2400" dirty="0">
              <a:solidFill>
                <a:srgbClr val="000000"/>
              </a:solidFill>
              <a:latin typeface="+mn-lt"/>
            </a:endParaRPr>
          </a:p>
          <a:p>
            <a:pPr eaLnBrk="1" hangingPunct="1">
              <a:defRPr/>
            </a:pPr>
            <a:r>
              <a:rPr lang="en-US" sz="2400" dirty="0">
                <a:solidFill>
                  <a:srgbClr val="000000"/>
                </a:solidFill>
                <a:latin typeface="+mn-lt"/>
              </a:rPr>
              <a:t>In line 17, the range variable declaration indicates that </a:t>
            </a:r>
            <a:r>
              <a:rPr lang="en-US" sz="2400" dirty="0">
                <a:solidFill>
                  <a:srgbClr val="000000"/>
                </a:solidFill>
                <a:latin typeface="Consolas" panose="020B0609020204030204" pitchFamily="49" charset="0"/>
              </a:rPr>
              <a:t>itemRef</a:t>
            </a:r>
            <a:r>
              <a:rPr lang="en-US" sz="2400" dirty="0">
                <a:solidFill>
                  <a:srgbClr val="000000"/>
                </a:solidFill>
                <a:latin typeface="+mn-lt"/>
              </a:rPr>
              <a:t> is an </a:t>
            </a:r>
            <a:r>
              <a:rPr lang="en-US" sz="2400" dirty="0">
                <a:solidFill>
                  <a:srgbClr val="000000"/>
                </a:solidFill>
                <a:latin typeface="Consolas" panose="020B0609020204030204" pitchFamily="49" charset="0"/>
              </a:rPr>
              <a:t>int</a:t>
            </a:r>
            <a:r>
              <a:rPr lang="en-US" sz="2400" dirty="0">
                <a:solidFill>
                  <a:srgbClr val="000000"/>
                </a:solidFill>
                <a:latin typeface="+mn-lt"/>
              </a:rPr>
              <a:t> </a:t>
            </a:r>
            <a:r>
              <a:rPr lang="en-US" sz="2400" b="1" dirty="0">
                <a:solidFill>
                  <a:srgbClr val="000000"/>
                </a:solidFill>
                <a:latin typeface="+mn-lt"/>
              </a:rPr>
              <a:t>reference</a:t>
            </a:r>
            <a:r>
              <a:rPr lang="en-US" sz="2400" dirty="0">
                <a:solidFill>
                  <a:srgbClr val="000000"/>
                </a:solidFill>
                <a:latin typeface="+mn-lt"/>
              </a:rPr>
              <a:t> </a:t>
            </a:r>
            <a:r>
              <a:rPr lang="en-US" sz="2400" dirty="0" smtClean="0">
                <a:solidFill>
                  <a:srgbClr val="000000"/>
                </a:solidFill>
                <a:latin typeface="+mn-lt"/>
              </a:rPr>
              <a:t>(</a:t>
            </a:r>
            <a:r>
              <a:rPr lang="en-US" sz="2400" dirty="0" smtClean="0">
                <a:solidFill>
                  <a:srgbClr val="000000"/>
                </a:solidFill>
                <a:latin typeface="Consolas" panose="020B0609020204030204" pitchFamily="49" charset="0"/>
              </a:rPr>
              <a:t>&amp;</a:t>
            </a:r>
            <a:r>
              <a:rPr lang="en-US" sz="2400" dirty="0" smtClean="0">
                <a:solidFill>
                  <a:srgbClr val="000000"/>
                </a:solidFill>
                <a:latin typeface="+mn-lt"/>
              </a:rPr>
              <a:t>).</a:t>
            </a:r>
            <a:endParaRPr lang="en-US" sz="2400" dirty="0">
              <a:solidFill>
                <a:srgbClr val="000000"/>
              </a:solidFill>
              <a:latin typeface="+mn-lt"/>
            </a:endParaRPr>
          </a:p>
          <a:p>
            <a:pPr eaLnBrk="1" hangingPunct="1">
              <a:defRPr/>
            </a:pPr>
            <a:r>
              <a:rPr lang="en-US" sz="2400" dirty="0">
                <a:solidFill>
                  <a:srgbClr val="000000"/>
                </a:solidFill>
                <a:latin typeface="+mn-lt"/>
              </a:rPr>
              <a:t>We use an int reference because items contains </a:t>
            </a:r>
            <a:r>
              <a:rPr lang="en-US" sz="2400" dirty="0">
                <a:solidFill>
                  <a:srgbClr val="000000"/>
                </a:solidFill>
                <a:latin typeface="Consolas" panose="020B0609020204030204" pitchFamily="49" charset="0"/>
              </a:rPr>
              <a:t>int</a:t>
            </a:r>
            <a:r>
              <a:rPr lang="en-US" sz="2400" dirty="0">
                <a:solidFill>
                  <a:srgbClr val="000000"/>
                </a:solidFill>
                <a:latin typeface="+mn-lt"/>
              </a:rPr>
              <a:t> values and we want to modify each element’s value—because </a:t>
            </a:r>
            <a:r>
              <a:rPr lang="en-US" sz="2400" dirty="0">
                <a:solidFill>
                  <a:srgbClr val="000000"/>
                </a:solidFill>
                <a:latin typeface="Consolas" panose="020B0609020204030204" pitchFamily="49" charset="0"/>
              </a:rPr>
              <a:t>itemRef</a:t>
            </a:r>
            <a:r>
              <a:rPr lang="en-US" sz="2400" dirty="0">
                <a:solidFill>
                  <a:srgbClr val="000000"/>
                </a:solidFill>
                <a:latin typeface="+mn-lt"/>
              </a:rPr>
              <a:t> is declared as a reference, any change you make to </a:t>
            </a:r>
            <a:r>
              <a:rPr lang="en-US" sz="2400" dirty="0">
                <a:solidFill>
                  <a:srgbClr val="000000"/>
                </a:solidFill>
                <a:latin typeface="Consolas" panose="020B0609020204030204" pitchFamily="49" charset="0"/>
              </a:rPr>
              <a:t>itemRef</a:t>
            </a:r>
            <a:r>
              <a:rPr lang="en-US" sz="2400" dirty="0">
                <a:solidFill>
                  <a:srgbClr val="000000"/>
                </a:solidFill>
                <a:latin typeface="+mn-lt"/>
              </a:rPr>
              <a:t> changes the corresponding element value in the </a:t>
            </a:r>
            <a:r>
              <a:rPr lang="en-US" sz="2400" dirty="0">
                <a:solidFill>
                  <a:srgbClr val="000000"/>
                </a:solidFill>
                <a:latin typeface="Consolas" panose="020B0609020204030204" pitchFamily="49" charset="0"/>
              </a:rPr>
              <a:t>array</a:t>
            </a:r>
            <a:r>
              <a:rPr lang="en-US" sz="2400" dirty="0" smtClean="0">
                <a:solidFill>
                  <a:srgbClr val="000000"/>
                </a:solidFill>
                <a:latin typeface="+mn-lt"/>
              </a:rPr>
              <a:t>.</a:t>
            </a:r>
            <a:endParaRPr lang="en-US" sz="2400" dirty="0">
              <a:solidFill>
                <a:srgbClr val="000000"/>
              </a:solidFill>
              <a:latin typeface="+mn-lt"/>
            </a:endParaRPr>
          </a:p>
        </p:txBody>
      </p:sp>
    </p:spTree>
    <p:extLst>
      <p:ext uri="{BB962C8B-B14F-4D97-AF65-F5344CB8AC3E}">
        <p14:creationId xmlns:p14="http://schemas.microsoft.com/office/powerpoint/2010/main" val="165800236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7.5 Range-Based </a:t>
            </a:r>
            <a:r>
              <a:rPr lang="en-IN" dirty="0"/>
              <a:t>for Statement </a:t>
            </a:r>
            <a:r>
              <a:rPr lang="en-IN" sz="2000" b="0" dirty="0" smtClean="0"/>
              <a:t>(4 of 4)</a:t>
            </a:r>
            <a:endParaRPr lang="en-IN" dirty="0"/>
          </a:p>
        </p:txBody>
      </p:sp>
      <p:sp>
        <p:nvSpPr>
          <p:cNvPr id="3" name="Text Placeholder 2"/>
          <p:cNvSpPr>
            <a:spLocks noGrp="1"/>
          </p:cNvSpPr>
          <p:nvPr>
            <p:ph type="body" idx="1"/>
          </p:nvPr>
        </p:nvSpPr>
        <p:spPr/>
        <p:txBody>
          <a:bodyPr/>
          <a:lstStyle/>
          <a:p>
            <a:pPr marL="0" indent="0" eaLnBrk="1" hangingPunct="1">
              <a:spcBef>
                <a:spcPts val="0"/>
              </a:spcBef>
              <a:buFont typeface="Wingdings 3" panose="05040102010807070707" pitchFamily="18" charset="2"/>
              <a:buNone/>
              <a:defRPr/>
            </a:pPr>
            <a:r>
              <a:rPr lang="en-US" sz="2400" b="1" dirty="0">
                <a:solidFill>
                  <a:srgbClr val="000000"/>
                </a:solidFill>
                <a:latin typeface="+mn-lt"/>
              </a:rPr>
              <a:t>Using an Element’s Subscript</a:t>
            </a:r>
          </a:p>
          <a:p>
            <a:pPr eaLnBrk="1" hangingPunct="1">
              <a:defRPr/>
            </a:pPr>
            <a:r>
              <a:rPr lang="en-US" sz="2400" dirty="0">
                <a:solidFill>
                  <a:srgbClr val="000000"/>
                </a:solidFill>
                <a:latin typeface="+mn-lt"/>
              </a:rPr>
              <a:t>The range-based </a:t>
            </a:r>
            <a:r>
              <a:rPr lang="en-US" sz="2400" dirty="0">
                <a:solidFill>
                  <a:srgbClr val="000000"/>
                </a:solidFill>
                <a:latin typeface="Consolas" panose="020B0609020204030204" pitchFamily="49" charset="0"/>
              </a:rPr>
              <a:t>for</a:t>
            </a:r>
            <a:r>
              <a:rPr lang="en-US" sz="2400" dirty="0">
                <a:solidFill>
                  <a:srgbClr val="000000"/>
                </a:solidFill>
                <a:latin typeface="+mn-lt"/>
              </a:rPr>
              <a:t> statement can be used in place of the counter-controlled </a:t>
            </a:r>
            <a:r>
              <a:rPr lang="en-US" sz="2400" dirty="0">
                <a:solidFill>
                  <a:srgbClr val="000000"/>
                </a:solidFill>
                <a:latin typeface="Consolas" panose="020B0609020204030204" pitchFamily="49" charset="0"/>
              </a:rPr>
              <a:t>for</a:t>
            </a:r>
            <a:r>
              <a:rPr lang="en-US" sz="2400" dirty="0">
                <a:solidFill>
                  <a:srgbClr val="000000"/>
                </a:solidFill>
                <a:latin typeface="+mn-lt"/>
              </a:rPr>
              <a:t> statement whenever code looping through an array does not require access to the element’s subscript</a:t>
            </a:r>
            <a:r>
              <a:rPr lang="en-US" sz="2400" dirty="0" smtClean="0">
                <a:solidFill>
                  <a:srgbClr val="000000"/>
                </a:solidFill>
                <a:latin typeface="+mn-lt"/>
              </a:rPr>
              <a:t>.</a:t>
            </a:r>
            <a:endParaRPr lang="en-US" sz="2400" dirty="0">
              <a:solidFill>
                <a:srgbClr val="000000"/>
              </a:solidFill>
              <a:latin typeface="+mn-lt"/>
            </a:endParaRPr>
          </a:p>
          <a:p>
            <a:pPr eaLnBrk="1" hangingPunct="1">
              <a:defRPr/>
            </a:pPr>
            <a:r>
              <a:rPr lang="en-US" sz="2400" dirty="0">
                <a:solidFill>
                  <a:srgbClr val="000000"/>
                </a:solidFill>
                <a:latin typeface="+mn-lt"/>
              </a:rPr>
              <a:t>However, if a program must use subscripts for some reason other than simply to loop through an </a:t>
            </a:r>
            <a:r>
              <a:rPr lang="en-US" sz="2400" dirty="0">
                <a:solidFill>
                  <a:srgbClr val="000000"/>
                </a:solidFill>
                <a:latin typeface="Consolas" panose="020B0609020204030204" pitchFamily="49" charset="0"/>
              </a:rPr>
              <a:t>array</a:t>
            </a:r>
            <a:r>
              <a:rPr lang="en-US" sz="2400" dirty="0">
                <a:solidFill>
                  <a:srgbClr val="000000"/>
                </a:solidFill>
                <a:latin typeface="+mn-lt"/>
              </a:rPr>
              <a:t> (e.g., to print a subscript number next to each </a:t>
            </a:r>
            <a:r>
              <a:rPr lang="en-US" sz="2400" dirty="0">
                <a:solidFill>
                  <a:srgbClr val="000000"/>
                </a:solidFill>
                <a:latin typeface="Consolas" panose="020B0609020204030204" pitchFamily="49" charset="0"/>
              </a:rPr>
              <a:t>array</a:t>
            </a:r>
            <a:r>
              <a:rPr lang="en-US" sz="2400" dirty="0">
                <a:solidFill>
                  <a:srgbClr val="000000"/>
                </a:solidFill>
                <a:latin typeface="+mn-lt"/>
              </a:rPr>
              <a:t> element value, as in the examples early in this chapter), you should use the counter-controlled for statement</a:t>
            </a:r>
            <a:r>
              <a:rPr lang="en-US" sz="2400" dirty="0" smtClean="0">
                <a:solidFill>
                  <a:srgbClr val="000000"/>
                </a:solidFill>
                <a:latin typeface="+mn-lt"/>
              </a:rPr>
              <a:t>.</a:t>
            </a:r>
            <a:endParaRPr lang="en-US" sz="2400" dirty="0">
              <a:solidFill>
                <a:srgbClr val="000000"/>
              </a:solidFill>
              <a:latin typeface="+mn-lt"/>
            </a:endParaRPr>
          </a:p>
        </p:txBody>
      </p:sp>
    </p:spTree>
    <p:extLst>
      <p:ext uri="{BB962C8B-B14F-4D97-AF65-F5344CB8AC3E}">
        <p14:creationId xmlns:p14="http://schemas.microsoft.com/office/powerpoint/2010/main" val="358746480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7.6 Case </a:t>
            </a:r>
            <a:r>
              <a:rPr lang="en-IN" dirty="0"/>
              <a:t>Study: Class </a:t>
            </a:r>
            <a:r>
              <a:rPr lang="en-IN" dirty="0">
                <a:latin typeface="Consolas" panose="020B0609020204030204" pitchFamily="49" charset="0"/>
              </a:rPr>
              <a:t>GradeBook</a:t>
            </a:r>
            <a:r>
              <a:rPr lang="en-IN" dirty="0"/>
              <a:t> Using an </a:t>
            </a:r>
            <a:r>
              <a:rPr lang="en-IN" dirty="0">
                <a:latin typeface="Consolas" panose="020B0609020204030204" pitchFamily="49" charset="0"/>
              </a:rPr>
              <a:t>Array</a:t>
            </a:r>
            <a:r>
              <a:rPr lang="en-IN" dirty="0"/>
              <a:t> to Store </a:t>
            </a:r>
            <a:r>
              <a:rPr lang="en-IN" dirty="0" smtClean="0"/>
              <a:t>Grades </a:t>
            </a:r>
            <a:r>
              <a:rPr lang="en-IN" sz="2000" b="0" dirty="0" smtClean="0"/>
              <a:t>(1 of 3)</a:t>
            </a:r>
            <a:endParaRPr lang="en-IN" sz="2000" b="0" dirty="0"/>
          </a:p>
        </p:txBody>
      </p:sp>
      <p:sp>
        <p:nvSpPr>
          <p:cNvPr id="3" name="Text Placeholder 2"/>
          <p:cNvSpPr>
            <a:spLocks noGrp="1"/>
          </p:cNvSpPr>
          <p:nvPr>
            <p:ph type="body" idx="1"/>
          </p:nvPr>
        </p:nvSpPr>
        <p:spPr/>
        <p:txBody>
          <a:bodyPr/>
          <a:lstStyle/>
          <a:p>
            <a:r>
              <a:rPr lang="en-US" altLang="en-US" sz="2400" dirty="0">
                <a:solidFill>
                  <a:srgbClr val="000000"/>
                </a:solidFill>
                <a:latin typeface="+mn-lt"/>
              </a:rPr>
              <a:t>Case study on developing a </a:t>
            </a:r>
            <a:r>
              <a:rPr lang="en-US" altLang="en-US" sz="2400" dirty="0">
                <a:solidFill>
                  <a:srgbClr val="000000"/>
                </a:solidFill>
                <a:latin typeface="Consolas" panose="020B0609020204030204" pitchFamily="49" charset="0"/>
              </a:rPr>
              <a:t>GradeBook </a:t>
            </a:r>
            <a:r>
              <a:rPr lang="en-US" altLang="en-US" sz="2400" dirty="0">
                <a:solidFill>
                  <a:srgbClr val="000000"/>
                </a:solidFill>
                <a:latin typeface="+mn-lt"/>
              </a:rPr>
              <a:t>class that instructors can use to maintain students’ grades on an exam and display a grade report that includes the grades, class average, lowest grade, highest grade and a grade distribution bar chart</a:t>
            </a:r>
            <a:r>
              <a:rPr lang="en-US" altLang="en-US" sz="2400" dirty="0" smtClean="0">
                <a:solidFill>
                  <a:srgbClr val="000000"/>
                </a:solidFill>
                <a:latin typeface="+mn-lt"/>
              </a:rPr>
              <a:t>.</a:t>
            </a:r>
            <a:endParaRPr lang="en-US" altLang="en-US" sz="2400" dirty="0">
              <a:solidFill>
                <a:srgbClr val="000000"/>
              </a:solidFill>
              <a:latin typeface="+mn-lt"/>
            </a:endParaRPr>
          </a:p>
          <a:p>
            <a:r>
              <a:rPr lang="en-US" altLang="en-US" sz="2400" dirty="0">
                <a:solidFill>
                  <a:srgbClr val="000000"/>
                </a:solidFill>
                <a:latin typeface="+mn-lt"/>
              </a:rPr>
              <a:t>This version stores the grades for one exam in a one-dimensional array</a:t>
            </a:r>
            <a:r>
              <a:rPr lang="en-US" altLang="en-US" sz="2400" dirty="0" smtClean="0">
                <a:solidFill>
                  <a:srgbClr val="000000"/>
                </a:solidFill>
                <a:latin typeface="+mn-lt"/>
              </a:rPr>
              <a:t>.</a:t>
            </a:r>
            <a:endParaRPr lang="en-US" altLang="en-US" sz="2400" dirty="0">
              <a:solidFill>
                <a:srgbClr val="000000"/>
              </a:solidFill>
              <a:latin typeface="+mn-lt"/>
            </a:endParaRPr>
          </a:p>
          <a:p>
            <a:r>
              <a:rPr lang="en-US" altLang="en-US" sz="2400" dirty="0">
                <a:solidFill>
                  <a:srgbClr val="000000"/>
                </a:solidFill>
                <a:latin typeface="+mn-lt"/>
              </a:rPr>
              <a:t>In Section 7.9, we present a version that uses a two-dimensional array to store students’ grades for several exams</a:t>
            </a:r>
            <a:r>
              <a:rPr lang="en-US" altLang="en-US" sz="2400" dirty="0" smtClean="0">
                <a:solidFill>
                  <a:srgbClr val="000000"/>
                </a:solidFill>
                <a:latin typeface="+mn-lt"/>
              </a:rPr>
              <a:t>.</a:t>
            </a:r>
            <a:endParaRPr lang="en-US" altLang="en-US" sz="2400" dirty="0">
              <a:solidFill>
                <a:srgbClr val="000000"/>
              </a:solidFill>
              <a:latin typeface="+mn-lt"/>
            </a:endParaRPr>
          </a:p>
        </p:txBody>
      </p:sp>
    </p:spTree>
    <p:extLst>
      <p:ext uri="{BB962C8B-B14F-4D97-AF65-F5344CB8AC3E}">
        <p14:creationId xmlns:p14="http://schemas.microsoft.com/office/powerpoint/2010/main" val="172806078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450132" cy="1066799"/>
          </a:xfrm>
        </p:spPr>
        <p:txBody>
          <a:bodyPr anchor="b"/>
          <a:lstStyle/>
          <a:p>
            <a:r>
              <a:rPr lang="en-IN" sz="3200" dirty="0"/>
              <a:t>Figure 7.12 Output of the </a:t>
            </a:r>
            <a:r>
              <a:rPr lang="en-IN" sz="3200" dirty="0">
                <a:latin typeface="Consolas" panose="020B0609020204030204" pitchFamily="49" charset="0"/>
              </a:rPr>
              <a:t>GradeBook</a:t>
            </a:r>
            <a:r>
              <a:rPr lang="en-IN" sz="3200" dirty="0"/>
              <a:t> Example That Stores Grades in an </a:t>
            </a:r>
            <a:r>
              <a:rPr lang="en-IN" sz="3200" dirty="0" smtClean="0">
                <a:latin typeface="Consolas" panose="020B0609020204030204" pitchFamily="49" charset="0"/>
              </a:rPr>
              <a:t>Array</a:t>
            </a:r>
            <a:r>
              <a:rPr lang="en-IN" sz="3200" dirty="0" smtClean="0"/>
              <a:t> </a:t>
            </a:r>
            <a:r>
              <a:rPr lang="en-IN" sz="2000" b="0" dirty="0" smtClean="0"/>
              <a:t>(1 of 2)</a:t>
            </a:r>
            <a:endParaRPr lang="en-IN" sz="2000" b="0" dirty="0"/>
          </a:p>
        </p:txBody>
      </p:sp>
      <p:pic>
        <p:nvPicPr>
          <p:cNvPr id="3" name="Picture 2" descr="Computer code output has 28 lines. The lines read as follows. Line 1. Welcome to the grade book for. Line 2. C S 101 Introduction to C plus plus Programming exclamation point. Line 3. The grades are colon. Line 4. Student 1 colon 87. Line 5. Student 2 colon 68. Line 6. Student 3 colon 94. Line 7. Student 4 colon 100. Line 8. Student 5 colon 83. Line 9. Student 6 colon 78. Line 10. Student 7 colon 85. Line 11. Student 8 colon 91. Line 12. Student 9 colon 76. Line 13. Student 10 colon 87. Line 14. Class average is 84.90. Line 15. Lowest grade is 68. Line 16. Highest grade is 10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1065" y="1982345"/>
            <a:ext cx="7861871" cy="3684001"/>
          </a:xfrm>
          <a:prstGeom prst="rect">
            <a:avLst/>
          </a:prstGeom>
        </p:spPr>
      </p:pic>
    </p:spTree>
    <p:extLst>
      <p:ext uri="{BB962C8B-B14F-4D97-AF65-F5344CB8AC3E}">
        <p14:creationId xmlns:p14="http://schemas.microsoft.com/office/powerpoint/2010/main" val="312227755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374828" cy="1066799"/>
          </a:xfrm>
        </p:spPr>
        <p:txBody>
          <a:bodyPr anchor="b"/>
          <a:lstStyle/>
          <a:p>
            <a:r>
              <a:rPr lang="en-IN" sz="3200" dirty="0"/>
              <a:t>Figure 7.12 Output of the </a:t>
            </a:r>
            <a:r>
              <a:rPr lang="en-IN" sz="3200" dirty="0">
                <a:latin typeface="Consolas" panose="020B0609020204030204" pitchFamily="49" charset="0"/>
              </a:rPr>
              <a:t>GradeBook</a:t>
            </a:r>
            <a:r>
              <a:rPr lang="en-IN" sz="3200" dirty="0"/>
              <a:t> Example That Stores Grades in an </a:t>
            </a:r>
            <a:r>
              <a:rPr lang="en-IN" sz="3200" dirty="0" smtClean="0">
                <a:latin typeface="Consolas" panose="020B0609020204030204" pitchFamily="49" charset="0"/>
              </a:rPr>
              <a:t>Array</a:t>
            </a:r>
            <a:r>
              <a:rPr lang="en-IN" sz="3200" dirty="0" smtClean="0"/>
              <a:t> </a:t>
            </a:r>
            <a:r>
              <a:rPr lang="en-IN" sz="2000" b="0" dirty="0" smtClean="0"/>
              <a:t>(2 of 2)</a:t>
            </a:r>
            <a:endParaRPr lang="en-IN" sz="2000" b="0" dirty="0"/>
          </a:p>
        </p:txBody>
      </p:sp>
      <p:pic>
        <p:nvPicPr>
          <p:cNvPr id="3" name="Picture 2" descr="The output continues. Line 17. Grade distribution colon. Line 18. 0 to 9 colon. Line 19. 10 to 19 colon. Line 20. 20 to 29 colon. Line 21. 30 to 39 colon. Line 22. 40 to 49 colon. Line 23. 50 to 59 colon. Line 24. 60 to 69 colon asterisk. Line 25. 70 to 79 colon asterisk asterisk. Line 26. 80 to 89 colon asterisk asterisk asterisk asterisk. Line 27. 90 to 99 colon asterisk asterisk. Line 28. 100 colon asterisk."/>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1850" y="2343153"/>
            <a:ext cx="7480300" cy="2438400"/>
          </a:xfrm>
          <a:prstGeom prst="rect">
            <a:avLst/>
          </a:prstGeom>
        </p:spPr>
      </p:pic>
    </p:spTree>
    <p:extLst>
      <p:ext uri="{BB962C8B-B14F-4D97-AF65-F5344CB8AC3E}">
        <p14:creationId xmlns:p14="http://schemas.microsoft.com/office/powerpoint/2010/main" val="310613472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IN" sz="3200" dirty="0"/>
              <a:t>Figure 7.13 Definition of Class </a:t>
            </a:r>
            <a:r>
              <a:rPr lang="en-IN" sz="3200" dirty="0">
                <a:latin typeface="Consolas" panose="020B0609020204030204" pitchFamily="49" charset="0"/>
              </a:rPr>
              <a:t>GradeBook</a:t>
            </a:r>
            <a:r>
              <a:rPr lang="en-IN" sz="3200" dirty="0"/>
              <a:t> That Uses an Array to Store Test </a:t>
            </a:r>
            <a:r>
              <a:rPr lang="en-IN" sz="3200" dirty="0" smtClean="0"/>
              <a:t>Grades </a:t>
            </a:r>
            <a:r>
              <a:rPr lang="en-IN" sz="2000" b="0" dirty="0" smtClean="0"/>
              <a:t>(1 of 8)</a:t>
            </a:r>
            <a:endParaRPr lang="en-IN" sz="2000" b="0" dirty="0"/>
          </a:p>
        </p:txBody>
      </p:sp>
      <p:pic>
        <p:nvPicPr>
          <p:cNvPr id="4" name="Picture 3" descr="Computer code has 143 lines. The lines read as follows. Line 1. forward slash forward slash F i g period 7 period 13 colon Grade Book period h. Line 2. forward slash forward slash Definition of class Grade Book that uses an array to store test grades period. Line 3. hash include left angle bracket string right angle bracket. Line 4. hash include left angle bracket array right angle bracket. Line 5. hash include left angle bracket i o stream right angle bracket. Line 6. hash include left angle bracket i o m a n i p right angle bracket forward slash forward slash parameterized stream manipulators. Line 7. Blank. Line 8. forward slash forward slash Grade Book class definition. Line 9. class Grade Book left brace. Line 10. public colon. Line 11, indented once. forward slash forward slash constant number of students who took the test. Line 12, indented once. static c o n s t size underscore t students left brace 10 right brace semicolon forward slash forward slash note public data. This line is highlighted. Line 13. Blank. Line 14, indented once. forward slash forward slash constructor initializes course Name and grades array. Line 15, indented once. Grade Book left parenthesis c o n s t, s t d colon colon string ampersand name comma. Line 16, indented twice. c o n s t, s t d colon colon array left angle bracket i n t comma students right angle bracket ampersand grades Array right parenthesis. Line 17, indented twice. colon course Name left brace name right brace comma grades left brace grades Array right brace left brace. Line 18, indented once. right brace. Line 19. Blank."/>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4769" y="1887498"/>
            <a:ext cx="7834462" cy="4011056"/>
          </a:xfrm>
          <a:prstGeom prst="rect">
            <a:avLst/>
          </a:prstGeom>
        </p:spPr>
      </p:pic>
    </p:spTree>
    <p:extLst>
      <p:ext uri="{BB962C8B-B14F-4D97-AF65-F5344CB8AC3E}">
        <p14:creationId xmlns:p14="http://schemas.microsoft.com/office/powerpoint/2010/main" val="177874660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345606" cy="1066799"/>
          </a:xfrm>
        </p:spPr>
        <p:txBody>
          <a:bodyPr anchor="b"/>
          <a:lstStyle/>
          <a:p>
            <a:r>
              <a:rPr lang="en-IN" sz="3200" dirty="0"/>
              <a:t>Figure 7.13 Definition of Class </a:t>
            </a:r>
            <a:r>
              <a:rPr lang="en-IN" sz="3200" dirty="0" smtClean="0">
                <a:latin typeface="Consolas" panose="020B0609020204030204" pitchFamily="49" charset="0"/>
              </a:rPr>
              <a:t>GradeBook</a:t>
            </a:r>
            <a:r>
              <a:rPr lang="en-IN" sz="3200" dirty="0" smtClean="0"/>
              <a:t> </a:t>
            </a:r>
            <a:r>
              <a:rPr lang="en-IN" sz="3200" dirty="0"/>
              <a:t>That Uses an Array to Store Test </a:t>
            </a:r>
            <a:r>
              <a:rPr lang="en-IN" sz="3200" dirty="0" smtClean="0"/>
              <a:t>Grades </a:t>
            </a:r>
            <a:r>
              <a:rPr lang="en-IN" sz="2000" b="0" dirty="0" smtClean="0"/>
              <a:t>(2 </a:t>
            </a:r>
            <a:r>
              <a:rPr lang="en-IN" sz="2000" b="0" dirty="0"/>
              <a:t>of </a:t>
            </a:r>
            <a:r>
              <a:rPr lang="en-IN" sz="2000" b="0" dirty="0" smtClean="0"/>
              <a:t>8)</a:t>
            </a:r>
            <a:endParaRPr lang="en-IN" sz="2000" dirty="0"/>
          </a:p>
        </p:txBody>
      </p:sp>
      <p:pic>
        <p:nvPicPr>
          <p:cNvPr id="4" name="Picture 3" descr="The code continues. Line 20, indented once. forward slash forward slash function to set the course name. Line 21, indented once. void set Course Name left parenthesis c o n s t, s t d colon colon string ampersand name right parenthesis left brace. Line 22, indented twice. course Name equals name semicolon forward slash forward slash store the course name. Line 23, indented once. right brace. Line 24. Blank. Line 25, indented once. forward slash forward slash function to retrieve the course name. Line 26, indented once. c o n s t, s t d colon colon string ampersand get Course Name left parenthesis right parenthesis c o n s t left brace. Line 27, indented twice. return course Name semicolon. Line 28, indented once. right brace. Line 29. Blank. Line 30, indented once. forward slash forward slash display a welcome message to the Grade Book user. Line 31, indented once. void display Message left parenthesis right parenthesis c o n s t left brace. Line 32, indented twice. forward slash forward slash call get Course Name to get the name of this Grade Book single quote s course. Line 33, indented twice. s t d colon colon c out left angle bracket left angle bracket double quote Welcome to the grade book for back slash n double quote left angle bracket left angle bracket get Course Name left parenthesis right parenthesis. Line 34, indented 3 times. left angle bracket left angle bracket double quote exclamation point double quote left angle bracket left angle bracket s t d colon colon end l semicolon. Line 35, indented once. right brace. Line 36. Blank."/>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5179" y="1979614"/>
            <a:ext cx="7869648" cy="3635754"/>
          </a:xfrm>
          <a:prstGeom prst="rect">
            <a:avLst/>
          </a:prstGeom>
        </p:spPr>
      </p:pic>
    </p:spTree>
    <p:extLst>
      <p:ext uri="{BB962C8B-B14F-4D97-AF65-F5344CB8AC3E}">
        <p14:creationId xmlns:p14="http://schemas.microsoft.com/office/powerpoint/2010/main" val="14031966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Outline </a:t>
            </a:r>
            <a:r>
              <a:rPr lang="en-IN" sz="2000" b="0" dirty="0" smtClean="0"/>
              <a:t>(3 </a:t>
            </a:r>
            <a:r>
              <a:rPr lang="en-IN" sz="2000" b="0" dirty="0"/>
              <a:t>of 3)</a:t>
            </a:r>
            <a:endParaRPr lang="en-IN" dirty="0"/>
          </a:p>
        </p:txBody>
      </p:sp>
      <p:sp>
        <p:nvSpPr>
          <p:cNvPr id="3" name="Text Placeholder 2"/>
          <p:cNvSpPr>
            <a:spLocks noGrp="1"/>
          </p:cNvSpPr>
          <p:nvPr>
            <p:ph type="body" idx="1"/>
          </p:nvPr>
        </p:nvSpPr>
        <p:spPr/>
        <p:txBody>
          <a:bodyPr/>
          <a:lstStyle/>
          <a:p>
            <a:pPr>
              <a:buNone/>
            </a:pPr>
            <a:r>
              <a:rPr lang="en-IN" sz="2400" b="1" dirty="0">
                <a:solidFill>
                  <a:schemeClr val="tx2"/>
                </a:solidFill>
                <a:latin typeface="+mn-lt"/>
              </a:rPr>
              <a:t>7.8</a:t>
            </a:r>
            <a:r>
              <a:rPr lang="en-IN" sz="2400" dirty="0">
                <a:latin typeface="+mn-lt"/>
              </a:rPr>
              <a:t> Multidimensional </a:t>
            </a:r>
            <a:r>
              <a:rPr lang="en-IN" sz="2400" dirty="0">
                <a:latin typeface="Consolas" panose="020B0609020204030204" pitchFamily="49" charset="0"/>
              </a:rPr>
              <a:t>arrays</a:t>
            </a:r>
          </a:p>
          <a:p>
            <a:pPr marL="542925" indent="-542925">
              <a:buNone/>
              <a:tabLst>
                <a:tab pos="542925" algn="l"/>
              </a:tabLst>
            </a:pPr>
            <a:r>
              <a:rPr lang="en-IN" sz="2400" b="1" dirty="0">
                <a:solidFill>
                  <a:schemeClr val="tx2"/>
                </a:solidFill>
                <a:latin typeface="+mn-lt"/>
              </a:rPr>
              <a:t>7.9</a:t>
            </a:r>
            <a:r>
              <a:rPr lang="en-IN" sz="2400" dirty="0">
                <a:latin typeface="+mn-lt"/>
              </a:rPr>
              <a:t> Case Study: Class </a:t>
            </a:r>
            <a:r>
              <a:rPr lang="en-IN" sz="2400" dirty="0">
                <a:latin typeface="Consolas" panose="020B0609020204030204" pitchFamily="49" charset="0"/>
              </a:rPr>
              <a:t>GradeBook</a:t>
            </a:r>
            <a:r>
              <a:rPr lang="en-IN" sz="2400" dirty="0">
                <a:latin typeface="+mn-lt"/>
              </a:rPr>
              <a:t> Using a Two-Dimensional </a:t>
            </a:r>
            <a:r>
              <a:rPr lang="en-IN" sz="2400" dirty="0">
                <a:latin typeface="Consolas" panose="020B0609020204030204" pitchFamily="49" charset="0"/>
              </a:rPr>
              <a:t>array</a:t>
            </a:r>
          </a:p>
          <a:p>
            <a:pPr marL="714375" indent="-714375">
              <a:buNone/>
              <a:tabLst>
                <a:tab pos="176213" algn="l"/>
                <a:tab pos="714375" algn="l"/>
              </a:tabLst>
            </a:pPr>
            <a:r>
              <a:rPr lang="en-IN" sz="2400" b="1" dirty="0">
                <a:solidFill>
                  <a:schemeClr val="tx2"/>
                </a:solidFill>
                <a:latin typeface="+mn-lt"/>
              </a:rPr>
              <a:t>7.10</a:t>
            </a:r>
            <a:r>
              <a:rPr lang="en-IN" sz="2400" dirty="0">
                <a:latin typeface="+mn-lt"/>
              </a:rPr>
              <a:t> Introduction to </a:t>
            </a:r>
            <a:r>
              <a:rPr lang="en-IN" sz="2400" dirty="0" smtClean="0">
                <a:latin typeface="+mn-lt"/>
              </a:rPr>
              <a:t>C++ </a:t>
            </a:r>
            <a:r>
              <a:rPr lang="en-IN" sz="2400" dirty="0">
                <a:latin typeface="+mn-lt"/>
              </a:rPr>
              <a:t>Standard Library Class Template </a:t>
            </a:r>
            <a:r>
              <a:rPr lang="en-IN" sz="2400" dirty="0">
                <a:latin typeface="Consolas" panose="020B0609020204030204" pitchFamily="49" charset="0"/>
              </a:rPr>
              <a:t>vector</a:t>
            </a:r>
          </a:p>
          <a:p>
            <a:pPr>
              <a:buNone/>
            </a:pPr>
            <a:r>
              <a:rPr lang="en-IN" sz="2400" b="1" dirty="0">
                <a:solidFill>
                  <a:schemeClr val="tx2"/>
                </a:solidFill>
                <a:latin typeface="+mn-lt"/>
              </a:rPr>
              <a:t>7.11</a:t>
            </a:r>
            <a:r>
              <a:rPr lang="en-IN" sz="2400" dirty="0">
                <a:latin typeface="+mn-lt"/>
              </a:rPr>
              <a:t> Wrap-Up</a:t>
            </a:r>
          </a:p>
        </p:txBody>
      </p:sp>
    </p:spTree>
    <p:extLst>
      <p:ext uri="{BB962C8B-B14F-4D97-AF65-F5344CB8AC3E}">
        <p14:creationId xmlns:p14="http://schemas.microsoft.com/office/powerpoint/2010/main" val="402505009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IN" sz="3200" dirty="0"/>
              <a:t>Figure 7.13 Definition of Class </a:t>
            </a:r>
            <a:r>
              <a:rPr lang="en-IN" sz="3200" dirty="0">
                <a:latin typeface="Consolas" panose="020B0609020204030204" pitchFamily="49" charset="0"/>
              </a:rPr>
              <a:t>GradeBook</a:t>
            </a:r>
            <a:r>
              <a:rPr lang="en-IN" sz="3200" dirty="0"/>
              <a:t> </a:t>
            </a:r>
            <a:r>
              <a:rPr lang="en-IN" sz="3200" dirty="0" smtClean="0"/>
              <a:t/>
            </a:r>
            <a:br>
              <a:rPr lang="en-IN" sz="3200" dirty="0" smtClean="0"/>
            </a:br>
            <a:r>
              <a:rPr lang="en-IN" sz="3200" dirty="0" smtClean="0"/>
              <a:t>That </a:t>
            </a:r>
            <a:r>
              <a:rPr lang="en-IN" sz="3200" dirty="0"/>
              <a:t>Uses an Array to Store Test Grades </a:t>
            </a:r>
            <a:r>
              <a:rPr lang="en-IN" sz="2000" b="0" dirty="0" smtClean="0">
                <a:latin typeface="Times New Roman" panose="02020603050405020304" pitchFamily="18" charset="0"/>
                <a:cs typeface="Times New Roman" panose="02020603050405020304" pitchFamily="18" charset="0"/>
              </a:rPr>
              <a:t>(3 </a:t>
            </a:r>
            <a:r>
              <a:rPr lang="en-IN" sz="2000" b="0" dirty="0">
                <a:latin typeface="Times New Roman" panose="02020603050405020304" pitchFamily="18" charset="0"/>
                <a:cs typeface="Times New Roman" panose="02020603050405020304" pitchFamily="18" charset="0"/>
              </a:rPr>
              <a:t>of 9)</a:t>
            </a:r>
            <a:endParaRPr lang="en-IN" sz="2000" dirty="0">
              <a:latin typeface="Times New Roman" panose="02020603050405020304" pitchFamily="18" charset="0"/>
              <a:cs typeface="Times New Roman" panose="02020603050405020304" pitchFamily="18" charset="0"/>
            </a:endParaRPr>
          </a:p>
        </p:txBody>
      </p:sp>
      <p:pic>
        <p:nvPicPr>
          <p:cNvPr id="4" name="Picture 3" descr="The code continues. Line 37, indented once. forward slash forward slash perform various operations on the data left parenthesis none modify the data right parenthesis. Line 38, indented once. void process Grades left parenthesis right parenthesis c o n s t left brace. Line 39, indented twice. output Grades left parenthesis right parenthesis semicolon forward slash forward slash output grades array. Line 40. Blank. Line 41. forward slash forward slash call function get Average to calculate the average grade. Line 42, indented twice. s t d colon colon c out left angle bracket left angle bracket s t d colon colon set precision left parenthesis 2 right parenthesis left angle bracket left angle bracket s t d colon colon fixed semicolon. Line 43, indented twice. s t d colon colon c out left angle bracket left angle bracket double quote back slash n Class average is double quote left angle bracket left angle bracket get Average left parenthesis right parenthesis left angle bracket left angle bracket s t d colon colon end l semicolon. Line 44. Blank. Line 45, indented twice. 45 forward slash forward slash call functions get Minimum and get Maximum. Line 46, indented twice. s t d colon colon c out left angle bracket left angle bracket double quote Lowest grade is double quote left angle bracket left angle bracket get Minimum left parenthesis right parenthesis. Line 47, indented 3 times. left angle bracket left angle bracket double quote back slash n Highest grade is double quote left angle bracket left angle bracket get Maximum left parenthesis right parenthesis left angle bracket left angle bracket s t d colon colon end l semicolon. Line 48. Blank. Line 49, indented twice. output Bar Chart left parenthesis right parenthesis semicolon forward slash forward slash display grade distribution chart. Line 50, indented once. right brace. Line 51. Blank."/>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8086" y="2061963"/>
            <a:ext cx="8027827" cy="3361876"/>
          </a:xfrm>
          <a:prstGeom prst="rect">
            <a:avLst/>
          </a:prstGeom>
        </p:spPr>
      </p:pic>
    </p:spTree>
    <p:extLst>
      <p:ext uri="{BB962C8B-B14F-4D97-AF65-F5344CB8AC3E}">
        <p14:creationId xmlns:p14="http://schemas.microsoft.com/office/powerpoint/2010/main" val="40252360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IN" sz="3200" dirty="0"/>
              <a:t>Figure 7.13 Definition of Class </a:t>
            </a:r>
            <a:r>
              <a:rPr lang="en-IN" sz="3200" dirty="0">
                <a:latin typeface="Consolas" panose="020B0609020204030204" pitchFamily="49" charset="0"/>
              </a:rPr>
              <a:t>GradeBook</a:t>
            </a:r>
            <a:r>
              <a:rPr lang="en-IN" sz="3200" dirty="0"/>
              <a:t> That Uses an Array to Store Test Grades </a:t>
            </a:r>
            <a:r>
              <a:rPr lang="en-IN" sz="2000" b="0" dirty="0" smtClean="0"/>
              <a:t>(3 </a:t>
            </a:r>
            <a:r>
              <a:rPr lang="en-IN" sz="2000" b="0" dirty="0"/>
              <a:t>of </a:t>
            </a:r>
            <a:r>
              <a:rPr lang="en-IN" sz="2000" b="0" dirty="0" smtClean="0"/>
              <a:t>8)</a:t>
            </a:r>
            <a:endParaRPr lang="en-IN" sz="2000" dirty="0"/>
          </a:p>
        </p:txBody>
      </p:sp>
      <p:pic>
        <p:nvPicPr>
          <p:cNvPr id="4" name="Picture 3" descr="The code continues. Line 52, indented once. forward slash forward slash find minimum grade. Line 53. i n t get Minimum left parenthesis right parenthesis c o n s t left brace. Line 54, indented twice. i n t low Grade left brace 100 right brace semicolon forward slash forward slash assume lowest grade is 100. Line 55. Blank. Line 56, indented twice. forward slash forward slash loop through grades array. Line 57, indented twice. for left parenthesis i n t grade colon grades right parenthesis left brace. Line 58, indented 3 times. forward slash forward slash if current grade lower than low Grade comma assign it to low Grade. Line 59, indented 3 times. if left parenthesis grade less than sign low Grade right parenthesis left brace. Line 60, indented 4 times. low Grade equals grade semicolon forward slash forward slash new lowest grade. Line 61, indented 3 times. right brace. Line 62, indented twice. right brace. Line 63. Blank. Line 64, indented twice. return low Grade semicolon forward slash forward slash return lowest grade. Line 65, indented once. right brace. Line 66. Blank."/>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8087" y="1885347"/>
            <a:ext cx="8027827" cy="3373841"/>
          </a:xfrm>
          <a:prstGeom prst="rect">
            <a:avLst/>
          </a:prstGeom>
        </p:spPr>
      </p:pic>
    </p:spTree>
    <p:extLst>
      <p:ext uri="{BB962C8B-B14F-4D97-AF65-F5344CB8AC3E}">
        <p14:creationId xmlns:p14="http://schemas.microsoft.com/office/powerpoint/2010/main" val="151805687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IN" sz="3200" dirty="0"/>
              <a:t>Figure 7.13 Definition of Class </a:t>
            </a:r>
            <a:r>
              <a:rPr lang="en-IN" sz="3200" dirty="0">
                <a:latin typeface="Consolas" panose="020B0609020204030204" pitchFamily="49" charset="0"/>
              </a:rPr>
              <a:t>GradeBook</a:t>
            </a:r>
            <a:r>
              <a:rPr lang="en-IN" sz="3200" dirty="0"/>
              <a:t> That Uses an Array to Store Test Grades </a:t>
            </a:r>
            <a:r>
              <a:rPr lang="en-IN" sz="2000" b="0" dirty="0" smtClean="0"/>
              <a:t>(4 </a:t>
            </a:r>
            <a:r>
              <a:rPr lang="en-IN" sz="2000" b="0" dirty="0"/>
              <a:t>of </a:t>
            </a:r>
            <a:r>
              <a:rPr lang="en-IN" sz="2000" b="0" dirty="0" smtClean="0"/>
              <a:t>8)</a:t>
            </a:r>
            <a:endParaRPr lang="en-IN" sz="2000" dirty="0"/>
          </a:p>
        </p:txBody>
      </p:sp>
      <p:pic>
        <p:nvPicPr>
          <p:cNvPr id="4" name="Picture 3" descr="The code continues. Line 67, indented once. forward slash forward slash find maximum grade. Line 68, indented once. i n t get Maximum left parenthesis right parenthesis c o n s t left brace. Line 69, indented twice. i n t high Grade left brace 0 right brace semicolon forward slash forward slash assume highest grade is 0. Line 70. Blank. Line 71, indented twice. forward slash forward slash loop through grades array. Line 72, indented twice. for left parenthesis i n t grade colon grades right parenthesis left brace. Line 73, indented 3 times. forward slash forward slash if current grade higher than high Grade comma assign it to high Grade. Line 74, indented 3 times. if left parenthesis grade greater than sign high Grade right parenthesis left brace. Line 75, indented 4 times. high Grade equals grade semicolon forward slash forward slash new highest grade. Line 76, indented 3 times. right brace. Line 77, indented twice. right brace. Line 78. Blank. Line 79, indented twice. return high Grade semicolon forward slash forward slash return highest grade. Line 80, indented once. right brace. Line 81. Blank."/>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5389" y="1902631"/>
            <a:ext cx="8132272" cy="3286744"/>
          </a:xfrm>
          <a:prstGeom prst="rect">
            <a:avLst/>
          </a:prstGeom>
        </p:spPr>
      </p:pic>
    </p:spTree>
    <p:extLst>
      <p:ext uri="{BB962C8B-B14F-4D97-AF65-F5344CB8AC3E}">
        <p14:creationId xmlns:p14="http://schemas.microsoft.com/office/powerpoint/2010/main" val="117925210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IN" sz="3200" dirty="0"/>
              <a:t>Figure 7.13 Definition of Class </a:t>
            </a:r>
            <a:r>
              <a:rPr lang="en-IN" sz="3200" dirty="0">
                <a:latin typeface="Consolas" panose="020B0609020204030204" pitchFamily="49" charset="0"/>
              </a:rPr>
              <a:t>GradeBook</a:t>
            </a:r>
            <a:r>
              <a:rPr lang="en-IN" sz="3200" dirty="0"/>
              <a:t> That Uses an Array to Store Test Grades </a:t>
            </a:r>
            <a:r>
              <a:rPr lang="en-IN" sz="2000" b="0" dirty="0" smtClean="0"/>
              <a:t>(5 </a:t>
            </a:r>
            <a:r>
              <a:rPr lang="en-IN" sz="2000" b="0" dirty="0"/>
              <a:t>of </a:t>
            </a:r>
            <a:r>
              <a:rPr lang="en-IN" sz="2000" b="0" dirty="0" smtClean="0"/>
              <a:t>8)</a:t>
            </a:r>
            <a:endParaRPr lang="en-IN" sz="2000" dirty="0"/>
          </a:p>
        </p:txBody>
      </p:sp>
      <p:pic>
        <p:nvPicPr>
          <p:cNvPr id="4" name="Picture 3" descr="The code continues. Line 82, indented once. forward slash forward slash determine average grade for test. Line 83, indented once. double get Average left parenthesis right parenthesis c o n s t left brace. Line 84, indented twice. i n t total left brace 0 right brace semicolon forward slash forward slash initialize total. Line 85. Blank. Line 86, indented twice. forward slash forward slash sum grades in array. Line 87, indented twice. for left parenthesis i n t grade colon grades right parenthesis left brace. Line 88, indented 3 times. total plus equals grade semicolon. Line 89, indented twice. right brace. Line 90. Blank. Line 91, indented twice. forward slash forward slash return average of grades. Line 92, indented twice. return static underscore cast left angle bracket double right angle bracket left parenthesis total right parenthesis forward slash grades period size left parenthesis right parenthesis semicolon. Line 93, indented once. right brace. Line 94. Blank."/>
          <p:cNvPicPr>
            <a:picLocks noChangeAspect="1"/>
          </p:cNvPicPr>
          <p:nvPr/>
        </p:nvPicPr>
        <p:blipFill rotWithShape="1">
          <a:blip r:embed="rId2">
            <a:extLst>
              <a:ext uri="{28A0092B-C50C-407E-A947-70E740481C1C}">
                <a14:useLocalDpi xmlns:a14="http://schemas.microsoft.com/office/drawing/2010/main" val="0"/>
              </a:ext>
            </a:extLst>
          </a:blip>
          <a:srcRect t="-94" r="13080"/>
          <a:stretch/>
        </p:blipFill>
        <p:spPr>
          <a:xfrm>
            <a:off x="595389" y="2207704"/>
            <a:ext cx="7953223" cy="3311846"/>
          </a:xfrm>
          <a:prstGeom prst="rect">
            <a:avLst/>
          </a:prstGeom>
        </p:spPr>
      </p:pic>
    </p:spTree>
    <p:extLst>
      <p:ext uri="{BB962C8B-B14F-4D97-AF65-F5344CB8AC3E}">
        <p14:creationId xmlns:p14="http://schemas.microsoft.com/office/powerpoint/2010/main" val="1510539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IN" sz="3200" dirty="0"/>
              <a:t>Figure 7.13 Definition of Class </a:t>
            </a:r>
            <a:r>
              <a:rPr lang="en-IN" sz="3200" dirty="0">
                <a:latin typeface="Consolas" panose="020B0609020204030204" pitchFamily="49" charset="0"/>
              </a:rPr>
              <a:t>GradeBook</a:t>
            </a:r>
            <a:r>
              <a:rPr lang="en-IN" sz="3200" dirty="0"/>
              <a:t> That Uses an Array to Store Test Grades </a:t>
            </a:r>
            <a:r>
              <a:rPr lang="en-IN" sz="2000" b="0" dirty="0" smtClean="0"/>
              <a:t>(6 </a:t>
            </a:r>
            <a:r>
              <a:rPr lang="en-IN" sz="2000" b="0" dirty="0"/>
              <a:t>of </a:t>
            </a:r>
            <a:r>
              <a:rPr lang="en-IN" sz="2000" b="0" dirty="0" smtClean="0"/>
              <a:t>8)</a:t>
            </a:r>
            <a:endParaRPr lang="en-IN" sz="2000" dirty="0"/>
          </a:p>
        </p:txBody>
      </p:sp>
      <p:pic>
        <p:nvPicPr>
          <p:cNvPr id="4" name="Picture 3" descr="The code continues. Line 95, indented once. forward slash forward slash output bar chart displaying grade distribution. Line 96, indented once. void output Bar Chart left parenthesis right parenthesis c o n s t left brace. Line 97, indented twice. s t d colon colon c out left angle bracket left angle bracket double quote back slash n Grade distribution colon double quote left angle bracket left angle bracket s t d colon colon end l semicolon. Line 98. Blank. Line 99, indented twice. forward slash forward slash stores frequency of grades in each range of 10 grades. Line 100, indented twice. c o n s t size underscore t frequency Size left brace 11 right brace semicolon. Line 101, indented twice. s t d colon colon array left angle bracket unsigned i n t comma frequency Size right angle bracket frequency left brace right brace semicolon forward slash forward slash in it to 0s. Line 102. Blank. Line 103, indented twice. forward slash forward slash for each grade comma increment the appropriate frequency. Line 104, indented twice. for left parenthesis i n t grade colon grades right parenthesis left brace. Line 105, indented 3 times. plus plus frequency left bracket grade forward slash 10 right bracket semicolon. Line 106, indented twice. right brace. Line 107. Blank."/>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1906" y="2458202"/>
            <a:ext cx="8120189" cy="2924235"/>
          </a:xfrm>
          <a:prstGeom prst="rect">
            <a:avLst/>
          </a:prstGeom>
        </p:spPr>
      </p:pic>
    </p:spTree>
    <p:extLst>
      <p:ext uri="{BB962C8B-B14F-4D97-AF65-F5344CB8AC3E}">
        <p14:creationId xmlns:p14="http://schemas.microsoft.com/office/powerpoint/2010/main" val="495027537"/>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IN" sz="3200" dirty="0"/>
              <a:t>Figure 7.13 Definition of Class </a:t>
            </a:r>
            <a:r>
              <a:rPr lang="en-IN" sz="3200" dirty="0">
                <a:latin typeface="Consolas" panose="020B0609020204030204" pitchFamily="49" charset="0"/>
              </a:rPr>
              <a:t>GradeBook</a:t>
            </a:r>
            <a:r>
              <a:rPr lang="en-IN" sz="3200" dirty="0"/>
              <a:t> That Uses an Array to Store Test Grades </a:t>
            </a:r>
            <a:r>
              <a:rPr lang="en-IN" sz="2000" b="0" dirty="0" smtClean="0"/>
              <a:t>(7 </a:t>
            </a:r>
            <a:r>
              <a:rPr lang="en-IN" sz="2000" b="0" dirty="0"/>
              <a:t>of </a:t>
            </a:r>
            <a:r>
              <a:rPr lang="en-IN" sz="2000" b="0" dirty="0" smtClean="0"/>
              <a:t>8)</a:t>
            </a:r>
            <a:endParaRPr lang="en-IN" sz="2000" dirty="0"/>
          </a:p>
        </p:txBody>
      </p:sp>
      <p:pic>
        <p:nvPicPr>
          <p:cNvPr id="4" name="Picture 3" descr="The code continues. Line 108, indented twice. forward slash forward slash for each grade frequency comma print bar in chart. Line 109, indented twice. for left parenthesis size underscore t count left brace 0 right brace semicolon count less than sign frequency Size semicolon plus plus count right parenthesis left brace. Line 110, indented 3 times. forward slash forward slash output bar labels left parenthesis double quote 0 to 9 colon double quote comma incomplete line of code comma double quote 90 to 99 colon double quote comma double quote 100 colon double quote right parenthesis. Line 111, indented 3 times. if left parenthesis 0 equals equals count right parenthesis left brace. Line 112, indented 4 times. s t d colon colon c out left angle bracket left angle bracket double quote 0 to 9 colon double quote semicolon. Line 113, indented 3 times. right brace. Line 114, indented 3 times. else if left parenthesis 10 equals equals count right parenthesis left brace. Line 115, indented 4 times. s t d colon colon c out left angle bracket left angle bracket double quote 100 colon double quote semicolon. Line 116, indented 3 times. right brace. Line 117, indented 3 times. else left brace. Line 118, indented 4 times. s t d colon colon c out left angle bracket left angle bracket count asterisk 10 left angle bracket left angle bracket double quote minus double quote left angle bracket left angle bracket left parenthesis count asterisk 10 right parenthesis plus 9 left angle bracket left angle bracket double quote colon double quote semicolon. Line 119, indented 3 times. right brace. Line 120. Blank. Line 121, indented 3 times. forward slash forward slash print bar of asterisks. Line 122, indented 3 times. for left parenthesis unsigned i n t stars left brace 0 right brace semicolon stars left angle bracket frequency left bracket count right bracket semicolon plus plus stars right parenthesis left brace. Line 123, indented 4 times. s t d colon colon c out left angle bracket left angle bracket single quote asterisk single quote semicolon. Line 124, indented 3 times. right brace. Line 125. Blank. Line 126, indented 3 times. s t d colon colon c out left angle bracket left angle bracket s t d colon colon end l semicolon forward slash forward slash start a new line of output. Line 127, indented twice. right brace. Line 128, indented once. right brace. Line 129. Blank."/>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1005" y="1664710"/>
            <a:ext cx="7381990" cy="4525863"/>
          </a:xfrm>
          <a:prstGeom prst="rect">
            <a:avLst/>
          </a:prstGeom>
        </p:spPr>
      </p:pic>
    </p:spTree>
    <p:extLst>
      <p:ext uri="{BB962C8B-B14F-4D97-AF65-F5344CB8AC3E}">
        <p14:creationId xmlns:p14="http://schemas.microsoft.com/office/powerpoint/2010/main" val="2221293758"/>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IN" sz="3200" dirty="0"/>
              <a:t>Figure 7.13 Definition of Class </a:t>
            </a:r>
            <a:r>
              <a:rPr lang="en-IN" sz="3200" dirty="0">
                <a:latin typeface="Consolas" panose="020B0609020204030204" pitchFamily="49" charset="0"/>
              </a:rPr>
              <a:t>GradeBook</a:t>
            </a:r>
            <a:r>
              <a:rPr lang="en-IN" sz="3200" dirty="0"/>
              <a:t> That Uses an Array to Store Test Grades </a:t>
            </a:r>
            <a:r>
              <a:rPr lang="en-IN" sz="2000" b="0" dirty="0" smtClean="0"/>
              <a:t>(8 </a:t>
            </a:r>
            <a:r>
              <a:rPr lang="en-IN" sz="2000" b="0" dirty="0"/>
              <a:t>of </a:t>
            </a:r>
            <a:r>
              <a:rPr lang="en-IN" sz="2000" b="0" dirty="0" smtClean="0"/>
              <a:t>8)</a:t>
            </a:r>
            <a:endParaRPr lang="en-IN" sz="2000" dirty="0"/>
          </a:p>
        </p:txBody>
      </p:sp>
      <p:pic>
        <p:nvPicPr>
          <p:cNvPr id="4" name="Picture 3" descr="The code continues. Line 130, indented once. forward slash forward slash output the contents of the grades array. Line 131, indented once. void output Grades left parenthesis right parenthesis c o n s t left brace. Line 132, indented twice. s t d colon colon c out left angle bracket left angle bracket double quote back slash n The grades are colon back slash n back slash n double quote semicolon. Line 133. Blank. Line 134, indented twice. forward slash forward slash output each student single quote s grade. Line 135, indented twice. for left parenthesis size underscore t student left brace 0 right brace semicolon student left angle bracket grades period size left parenthesis right parenthesis semicolon plus plus student right parenthesis left brace. Line 136, indented 3 times. s t d colon colon c out left angle bracket left angle bracket double quote Student double quote left angle bracket left angle bracket s t d colon colon set w left parenthesis 2 right parenthesis left angle bracket left angle bracket student plus 1 left angle bracket left angle bracket double quote colon double quote. Line 137, indented 4 times. left angle bracket left angle bracket s t d colon colon set w left parenthesis 3 right parenthesis left angle bracket left angle bracket grades left bracket student right bracket left angle bracket left angle bracket s t d colon colon end l semicolon. Line 138, indented twice. right brace. Line 139, indented once. right brace. Line 140. private colon. Line 141, indented once. s t d colon colon string course Name semicolon forward slash forward slash course name for this grade book. Line 142, indented once. s t d colon colon array left angle bracket i n t comma students right angle bracket grades semicolon forward slash forward slash array of student grades. This line is highlighted. Line 143. right brace semicolon."/>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2105" y="1980254"/>
            <a:ext cx="8039791" cy="3170452"/>
          </a:xfrm>
          <a:prstGeom prst="rect">
            <a:avLst/>
          </a:prstGeom>
        </p:spPr>
      </p:pic>
    </p:spTree>
    <p:extLst>
      <p:ext uri="{BB962C8B-B14F-4D97-AF65-F5344CB8AC3E}">
        <p14:creationId xmlns:p14="http://schemas.microsoft.com/office/powerpoint/2010/main" val="2718795605"/>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7.6 Case </a:t>
            </a:r>
            <a:r>
              <a:rPr lang="en-IN" dirty="0"/>
              <a:t>Study: Class </a:t>
            </a:r>
            <a:r>
              <a:rPr lang="en-IN" dirty="0">
                <a:latin typeface="Consolas" panose="020B0609020204030204" pitchFamily="49" charset="0"/>
              </a:rPr>
              <a:t>GradeBook</a:t>
            </a:r>
            <a:r>
              <a:rPr lang="en-IN" dirty="0"/>
              <a:t> Using an Array to Store Grades </a:t>
            </a:r>
            <a:r>
              <a:rPr lang="en-IN" sz="2000" b="0" dirty="0" smtClean="0"/>
              <a:t>(2 of 3)</a:t>
            </a:r>
            <a:endParaRPr lang="en-IN" sz="2000" b="0" dirty="0"/>
          </a:p>
        </p:txBody>
      </p:sp>
      <p:sp>
        <p:nvSpPr>
          <p:cNvPr id="3" name="Text Placeholder 2"/>
          <p:cNvSpPr>
            <a:spLocks noGrp="1"/>
          </p:cNvSpPr>
          <p:nvPr>
            <p:ph type="body" idx="1"/>
          </p:nvPr>
        </p:nvSpPr>
        <p:spPr/>
        <p:txBody>
          <a:bodyPr/>
          <a:lstStyle/>
          <a:p>
            <a:pPr eaLnBrk="1" hangingPunct="1"/>
            <a:r>
              <a:rPr lang="en-US" altLang="en-US" sz="1800" dirty="0">
                <a:solidFill>
                  <a:srgbClr val="000000"/>
                </a:solidFill>
                <a:latin typeface="+mn-lt"/>
              </a:rPr>
              <a:t>The size of the array is specified as a </a:t>
            </a:r>
            <a:r>
              <a:rPr lang="en-US" altLang="en-US" sz="1800" dirty="0">
                <a:solidFill>
                  <a:srgbClr val="000000"/>
                </a:solidFill>
                <a:latin typeface="Consolas" panose="020B0609020204030204" pitchFamily="49" charset="0"/>
              </a:rPr>
              <a:t>public static const</a:t>
            </a:r>
            <a:r>
              <a:rPr lang="en-US" altLang="en-US" sz="1800" dirty="0">
                <a:solidFill>
                  <a:srgbClr val="000000"/>
                </a:solidFill>
                <a:latin typeface="+mn-lt"/>
              </a:rPr>
              <a:t> data member </a:t>
            </a:r>
            <a:r>
              <a:rPr lang="en-US" altLang="en-US" sz="1800" dirty="0">
                <a:solidFill>
                  <a:srgbClr val="000000"/>
                </a:solidFill>
                <a:latin typeface="Consolas" panose="020B0609020204030204" pitchFamily="49" charset="0"/>
              </a:rPr>
              <a:t>students</a:t>
            </a:r>
            <a:r>
              <a:rPr lang="en-US" altLang="en-US" sz="1800" dirty="0">
                <a:solidFill>
                  <a:srgbClr val="000000"/>
                </a:solidFill>
                <a:latin typeface="+mn-lt"/>
              </a:rPr>
              <a:t>.</a:t>
            </a:r>
          </a:p>
          <a:p>
            <a:pPr lvl="1" eaLnBrk="1" hangingPunct="1"/>
            <a:r>
              <a:rPr lang="en-US" altLang="en-US" sz="1800" dirty="0">
                <a:solidFill>
                  <a:srgbClr val="000000"/>
                </a:solidFill>
                <a:latin typeface="Consolas" panose="020B0609020204030204" pitchFamily="49" charset="0"/>
              </a:rPr>
              <a:t>public</a:t>
            </a:r>
            <a:r>
              <a:rPr lang="en-US" altLang="en-US" sz="1800" dirty="0">
                <a:solidFill>
                  <a:srgbClr val="000000"/>
                </a:solidFill>
                <a:latin typeface="+mn-lt"/>
              </a:rPr>
              <a:t> so that it’s accessible to the clients of the class.</a:t>
            </a:r>
          </a:p>
          <a:p>
            <a:pPr lvl="1" eaLnBrk="1" hangingPunct="1"/>
            <a:r>
              <a:rPr lang="en-US" altLang="en-US" sz="1800" dirty="0">
                <a:solidFill>
                  <a:srgbClr val="000000"/>
                </a:solidFill>
                <a:latin typeface="Consolas" panose="020B0609020204030204" pitchFamily="49" charset="0"/>
              </a:rPr>
              <a:t>const</a:t>
            </a:r>
            <a:r>
              <a:rPr lang="en-US" altLang="en-US" sz="1800" dirty="0">
                <a:solidFill>
                  <a:srgbClr val="000000"/>
                </a:solidFill>
                <a:latin typeface="+mn-lt"/>
              </a:rPr>
              <a:t> so that this data member is constant.</a:t>
            </a:r>
          </a:p>
          <a:p>
            <a:pPr lvl="1" eaLnBrk="1" hangingPunct="1"/>
            <a:r>
              <a:rPr lang="en-US" altLang="en-US" sz="1800" dirty="0">
                <a:solidFill>
                  <a:srgbClr val="000000"/>
                </a:solidFill>
                <a:latin typeface="Consolas" panose="020B0609020204030204" pitchFamily="49" charset="0"/>
              </a:rPr>
              <a:t>static</a:t>
            </a:r>
            <a:r>
              <a:rPr lang="en-US" altLang="en-US" sz="1800" dirty="0">
                <a:solidFill>
                  <a:srgbClr val="000000"/>
                </a:solidFill>
                <a:latin typeface="+mn-lt"/>
              </a:rPr>
              <a:t> so that the data member is shared by all objects of the class</a:t>
            </a:r>
          </a:p>
          <a:p>
            <a:pPr eaLnBrk="1" hangingPunct="1"/>
            <a:r>
              <a:rPr lang="en-US" altLang="en-US" sz="1800" dirty="0">
                <a:solidFill>
                  <a:srgbClr val="000000"/>
                </a:solidFill>
                <a:latin typeface="+mn-lt"/>
              </a:rPr>
              <a:t>There are variables for which each object of a class does not have a </a:t>
            </a:r>
            <a:r>
              <a:rPr lang="en-US" altLang="en-US" sz="1800" b="1" dirty="0">
                <a:solidFill>
                  <a:srgbClr val="000000"/>
                </a:solidFill>
                <a:latin typeface="+mn-lt"/>
              </a:rPr>
              <a:t>separate copy</a:t>
            </a:r>
            <a:r>
              <a:rPr lang="en-US" altLang="en-US" sz="1800" dirty="0">
                <a:solidFill>
                  <a:srgbClr val="000000"/>
                </a:solidFill>
                <a:latin typeface="+mn-lt"/>
              </a:rPr>
              <a:t>.</a:t>
            </a:r>
          </a:p>
          <a:p>
            <a:pPr eaLnBrk="1" hangingPunct="1"/>
            <a:r>
              <a:rPr lang="en-US" altLang="en-US" sz="1800" dirty="0">
                <a:solidFill>
                  <a:srgbClr val="000000"/>
                </a:solidFill>
                <a:latin typeface="+mn-lt"/>
              </a:rPr>
              <a:t>That’s the case with </a:t>
            </a:r>
            <a:r>
              <a:rPr lang="en-US" altLang="en-US" sz="1800" b="1" dirty="0">
                <a:solidFill>
                  <a:schemeClr val="tx1"/>
                </a:solidFill>
                <a:latin typeface="Consolas" panose="020B0609020204030204" pitchFamily="49" charset="0"/>
              </a:rPr>
              <a:t>static</a:t>
            </a:r>
            <a:r>
              <a:rPr lang="en-US" altLang="en-US" sz="1800" b="1" dirty="0">
                <a:solidFill>
                  <a:schemeClr val="tx1"/>
                </a:solidFill>
                <a:latin typeface="+mn-lt"/>
              </a:rPr>
              <a:t> data members</a:t>
            </a:r>
            <a:r>
              <a:rPr lang="en-US" altLang="en-US" sz="1800" dirty="0">
                <a:solidFill>
                  <a:srgbClr val="000000"/>
                </a:solidFill>
                <a:latin typeface="+mn-lt"/>
              </a:rPr>
              <a:t>, which are also known as </a:t>
            </a:r>
            <a:r>
              <a:rPr lang="en-US" altLang="en-US" sz="1800" b="1" dirty="0">
                <a:solidFill>
                  <a:schemeClr val="tx1"/>
                </a:solidFill>
                <a:latin typeface="+mn-lt"/>
              </a:rPr>
              <a:t>class variables</a:t>
            </a:r>
            <a:r>
              <a:rPr lang="en-US" altLang="en-US" sz="1800" dirty="0">
                <a:solidFill>
                  <a:srgbClr val="000000"/>
                </a:solidFill>
                <a:latin typeface="+mn-lt"/>
              </a:rPr>
              <a:t>.</a:t>
            </a:r>
          </a:p>
          <a:p>
            <a:pPr eaLnBrk="1" hangingPunct="1"/>
            <a:r>
              <a:rPr lang="en-US" altLang="en-US" sz="1800" dirty="0">
                <a:solidFill>
                  <a:srgbClr val="000000"/>
                </a:solidFill>
                <a:latin typeface="+mn-lt"/>
              </a:rPr>
              <a:t>When objects of a class containing </a:t>
            </a:r>
            <a:r>
              <a:rPr lang="en-US" altLang="en-US" sz="1800" dirty="0">
                <a:solidFill>
                  <a:srgbClr val="000000"/>
                </a:solidFill>
                <a:latin typeface="Consolas" panose="020B0609020204030204" pitchFamily="49" charset="0"/>
              </a:rPr>
              <a:t>static</a:t>
            </a:r>
            <a:r>
              <a:rPr lang="en-US" altLang="en-US" sz="1800" dirty="0">
                <a:solidFill>
                  <a:srgbClr val="000000"/>
                </a:solidFill>
                <a:latin typeface="+mn-lt"/>
              </a:rPr>
              <a:t> data members are created, all the objects share one copy of the class’s </a:t>
            </a:r>
            <a:r>
              <a:rPr lang="en-US" altLang="en-US" sz="1800" dirty="0">
                <a:solidFill>
                  <a:srgbClr val="000000"/>
                </a:solidFill>
                <a:latin typeface="Consolas" panose="020B0609020204030204" pitchFamily="49" charset="0"/>
              </a:rPr>
              <a:t>static</a:t>
            </a:r>
            <a:r>
              <a:rPr lang="en-US" altLang="en-US" sz="1800" dirty="0">
                <a:solidFill>
                  <a:srgbClr val="000000"/>
                </a:solidFill>
                <a:latin typeface="+mn-lt"/>
              </a:rPr>
              <a:t> data members</a:t>
            </a:r>
            <a:r>
              <a:rPr lang="en-US" altLang="en-US" sz="1800" dirty="0" smtClean="0">
                <a:solidFill>
                  <a:srgbClr val="000000"/>
                </a:solidFill>
                <a:latin typeface="+mn-lt"/>
              </a:rPr>
              <a:t>.</a:t>
            </a:r>
            <a:endParaRPr lang="en-US" altLang="en-US" sz="1800" dirty="0">
              <a:solidFill>
                <a:srgbClr val="000000"/>
              </a:solidFill>
              <a:latin typeface="+mn-lt"/>
            </a:endParaRPr>
          </a:p>
        </p:txBody>
      </p:sp>
    </p:spTree>
    <p:extLst>
      <p:ext uri="{BB962C8B-B14F-4D97-AF65-F5344CB8AC3E}">
        <p14:creationId xmlns:p14="http://schemas.microsoft.com/office/powerpoint/2010/main" val="392766053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7.6 Case </a:t>
            </a:r>
            <a:r>
              <a:rPr lang="en-IN" dirty="0"/>
              <a:t>Study: Class </a:t>
            </a:r>
            <a:r>
              <a:rPr lang="en-IN" dirty="0" smtClean="0">
                <a:latin typeface="Consolas" panose="020B0609020204030204" pitchFamily="49" charset="0"/>
              </a:rPr>
              <a:t>GradeBook</a:t>
            </a:r>
            <a:r>
              <a:rPr lang="en-IN" dirty="0" smtClean="0"/>
              <a:t> </a:t>
            </a:r>
            <a:r>
              <a:rPr lang="en-IN" dirty="0"/>
              <a:t>Using an Array to Store Grades </a:t>
            </a:r>
            <a:r>
              <a:rPr lang="en-IN" sz="2000" b="0" dirty="0" smtClean="0"/>
              <a:t>(3 </a:t>
            </a:r>
            <a:r>
              <a:rPr lang="en-IN" sz="2000" b="0" dirty="0"/>
              <a:t>of 3)</a:t>
            </a:r>
            <a:endParaRPr lang="en-IN" dirty="0"/>
          </a:p>
        </p:txBody>
      </p:sp>
      <p:sp>
        <p:nvSpPr>
          <p:cNvPr id="3" name="Text Placeholder 2"/>
          <p:cNvSpPr>
            <a:spLocks noGrp="1"/>
          </p:cNvSpPr>
          <p:nvPr>
            <p:ph type="body" idx="1"/>
          </p:nvPr>
        </p:nvSpPr>
        <p:spPr/>
        <p:txBody>
          <a:bodyPr/>
          <a:lstStyle/>
          <a:p>
            <a:pPr eaLnBrk="1" hangingPunct="1"/>
            <a:r>
              <a:rPr lang="en-US" altLang="en-US" sz="2400" dirty="0">
                <a:solidFill>
                  <a:srgbClr val="000000"/>
                </a:solidFill>
                <a:latin typeface="+mn-lt"/>
              </a:rPr>
              <a:t>A </a:t>
            </a:r>
            <a:r>
              <a:rPr lang="en-US" altLang="en-US" sz="2400" dirty="0">
                <a:solidFill>
                  <a:srgbClr val="000000"/>
                </a:solidFill>
                <a:latin typeface="Consolas" panose="020B0609020204030204" pitchFamily="49" charset="0"/>
              </a:rPr>
              <a:t>static</a:t>
            </a:r>
            <a:r>
              <a:rPr lang="en-US" altLang="en-US" sz="2400" dirty="0">
                <a:solidFill>
                  <a:srgbClr val="000000"/>
                </a:solidFill>
                <a:latin typeface="+mn-lt"/>
              </a:rPr>
              <a:t> data member can be accessed within the class definition and the member-function definitions like any other data member.</a:t>
            </a:r>
          </a:p>
          <a:p>
            <a:pPr eaLnBrk="1" hangingPunct="1"/>
            <a:r>
              <a:rPr lang="en-US" altLang="en-US" sz="2400" dirty="0">
                <a:solidFill>
                  <a:srgbClr val="000000"/>
                </a:solidFill>
                <a:latin typeface="+mn-lt"/>
              </a:rPr>
              <a:t>A </a:t>
            </a:r>
            <a:r>
              <a:rPr lang="en-US" altLang="en-US" sz="2400" dirty="0">
                <a:solidFill>
                  <a:srgbClr val="000000"/>
                </a:solidFill>
                <a:latin typeface="Consolas" panose="020B0609020204030204" pitchFamily="49" charset="0"/>
              </a:rPr>
              <a:t>public static </a:t>
            </a:r>
            <a:r>
              <a:rPr lang="en-US" altLang="en-US" sz="2400" dirty="0">
                <a:solidFill>
                  <a:srgbClr val="000000"/>
                </a:solidFill>
                <a:latin typeface="+mn-lt"/>
              </a:rPr>
              <a:t>data member can also be accessed outside of the class, </a:t>
            </a:r>
            <a:r>
              <a:rPr lang="en-US" altLang="en-US" sz="2400" b="1" dirty="0">
                <a:solidFill>
                  <a:srgbClr val="000000"/>
                </a:solidFill>
                <a:latin typeface="+mn-lt"/>
              </a:rPr>
              <a:t>even when no objects of the class exist</a:t>
            </a:r>
            <a:r>
              <a:rPr lang="en-US" altLang="en-US" sz="2400" dirty="0">
                <a:solidFill>
                  <a:srgbClr val="000000"/>
                </a:solidFill>
                <a:latin typeface="+mn-lt"/>
              </a:rPr>
              <a:t>, using the class name followed by the binary scope resolution operator (</a:t>
            </a:r>
            <a:r>
              <a:rPr lang="en-US" altLang="en-US" sz="2400" dirty="0">
                <a:solidFill>
                  <a:srgbClr val="000000"/>
                </a:solidFill>
                <a:latin typeface="Consolas" panose="020B0609020204030204" pitchFamily="49" charset="0"/>
              </a:rPr>
              <a:t>::</a:t>
            </a:r>
            <a:r>
              <a:rPr lang="en-US" altLang="en-US" sz="2400" dirty="0">
                <a:solidFill>
                  <a:srgbClr val="000000"/>
                </a:solidFill>
                <a:latin typeface="+mn-lt"/>
              </a:rPr>
              <a:t>) and the name of the data member</a:t>
            </a:r>
            <a:r>
              <a:rPr lang="en-US" altLang="en-US" sz="2400" dirty="0" smtClean="0">
                <a:solidFill>
                  <a:srgbClr val="000000"/>
                </a:solidFill>
                <a:latin typeface="+mn-lt"/>
              </a:rPr>
              <a:t>.</a:t>
            </a:r>
            <a:endParaRPr lang="en-US" altLang="en-US" sz="2400" dirty="0">
              <a:solidFill>
                <a:srgbClr val="000000"/>
              </a:solidFill>
              <a:latin typeface="+mn-lt"/>
            </a:endParaRPr>
          </a:p>
        </p:txBody>
      </p:sp>
    </p:spTree>
    <p:extLst>
      <p:ext uri="{BB962C8B-B14F-4D97-AF65-F5344CB8AC3E}">
        <p14:creationId xmlns:p14="http://schemas.microsoft.com/office/powerpoint/2010/main" val="301950407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599"/>
            <a:ext cx="8229600" cy="1385047"/>
          </a:xfrm>
        </p:spPr>
        <p:txBody>
          <a:bodyPr anchor="b"/>
          <a:lstStyle/>
          <a:p>
            <a:r>
              <a:rPr lang="en-IN" sz="2800" dirty="0"/>
              <a:t>Figure 7.14 Creates a </a:t>
            </a:r>
            <a:r>
              <a:rPr lang="en-IN" sz="2800" dirty="0">
                <a:latin typeface="Consolas" panose="020B0609020204030204" pitchFamily="49" charset="0"/>
              </a:rPr>
              <a:t>GradeBook</a:t>
            </a:r>
            <a:r>
              <a:rPr lang="en-IN" sz="2800" dirty="0"/>
              <a:t> </a:t>
            </a:r>
            <a:r>
              <a:rPr lang="en-IN" sz="2800" dirty="0" smtClean="0"/>
              <a:t>Object’ </a:t>
            </a:r>
            <a:r>
              <a:rPr lang="en-IN" sz="2800" dirty="0"/>
              <a:t>Using an </a:t>
            </a:r>
            <a:r>
              <a:rPr lang="en-IN" sz="2800" dirty="0">
                <a:latin typeface="Consolas" panose="020B0609020204030204" pitchFamily="49" charset="0"/>
              </a:rPr>
              <a:t>Array</a:t>
            </a:r>
            <a:r>
              <a:rPr lang="en-IN" sz="2800" dirty="0"/>
              <a:t> of Grades, Then Invokes Member</a:t>
            </a:r>
            <a:br>
              <a:rPr lang="en-IN" sz="2800" dirty="0"/>
            </a:br>
            <a:r>
              <a:rPr lang="en-IN" sz="2800" dirty="0"/>
              <a:t>Function </a:t>
            </a:r>
            <a:r>
              <a:rPr lang="en-IN" sz="2800" dirty="0">
                <a:latin typeface="Consolas" panose="020B0609020204030204" pitchFamily="49" charset="0"/>
              </a:rPr>
              <a:t>ProcessGrades</a:t>
            </a:r>
            <a:r>
              <a:rPr lang="en-IN" sz="2800" dirty="0"/>
              <a:t> to Analyze Them</a:t>
            </a:r>
          </a:p>
        </p:txBody>
      </p:sp>
      <p:pic>
        <p:nvPicPr>
          <p:cNvPr id="4" name="Picture 3" descr="Computer code has 16 lines. The lines read as follows. Line 1. forward slash forward slash F i g period 7 period 14 colon f i g 07 underscore 14 period c p p. Line 2. forward slash forward slash Creates Grade Book object using an array of grades period. Line 3. hash include left angle bracket array right angle bracket. Line 4. hash include double quote Grade Book period h double quote forward slash forward slash Grade Book class definition. Line 5. using namespace s t d semicolon. Line 6. Blank. Line 7. i n t main left parenthesis right parenthesis left brace. Line 8, indented once. forward slash forward slash array of student grades. Line 9, indented once. c o n s t array left angle bracket i n t comma Grade Book colon colon students right angle bracket grades left brace. The words, Grade Book colon colon students are highlighted. Line 10, indented twice. 87 comma 68 comma 94 comma 100 comma 83 comma 78 comma 85 comma 91 comma 76 comma 87 right brace semicolon. Line 11, indented once. string course Name left brace double quote C S 101 Introduction to C plus plus Programming double quote right brace semicolon. Line 12. Blank. Line 13, indented once. Grade Book my Grade Book left parenthesis course Name comma grades right parenthesis semicolon. Line 14, indented once. my Grade Book period display Message left parenthesis right parenthesis semicolon. Line 15, indented once. my Grade Book period process Grades left parenthesis right parenthesis semicolon. Line 16. right brace."/>
          <p:cNvPicPr>
            <a:picLocks noChangeAspect="1"/>
          </p:cNvPicPr>
          <p:nvPr/>
        </p:nvPicPr>
        <p:blipFill rotWithShape="1">
          <a:blip r:embed="rId2">
            <a:extLst>
              <a:ext uri="{28A0092B-C50C-407E-A947-70E740481C1C}">
                <a14:useLocalDpi xmlns:a14="http://schemas.microsoft.com/office/drawing/2010/main" val="0"/>
              </a:ext>
            </a:extLst>
          </a:blip>
          <a:srcRect t="-685" r="8990" b="-1"/>
          <a:stretch/>
        </p:blipFill>
        <p:spPr>
          <a:xfrm>
            <a:off x="770633" y="2048602"/>
            <a:ext cx="7602732" cy="3798142"/>
          </a:xfrm>
          <a:prstGeom prst="rect">
            <a:avLst/>
          </a:prstGeom>
        </p:spPr>
      </p:pic>
    </p:spTree>
    <p:extLst>
      <p:ext uri="{BB962C8B-B14F-4D97-AF65-F5344CB8AC3E}">
        <p14:creationId xmlns:p14="http://schemas.microsoft.com/office/powerpoint/2010/main" val="16959970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7.1 Introduction</a:t>
            </a:r>
            <a:endParaRPr lang="en-IN" dirty="0"/>
          </a:p>
        </p:txBody>
      </p:sp>
      <p:sp>
        <p:nvSpPr>
          <p:cNvPr id="3" name="Text Placeholder 2"/>
          <p:cNvSpPr>
            <a:spLocks noGrp="1"/>
          </p:cNvSpPr>
          <p:nvPr>
            <p:ph type="body" idx="1"/>
          </p:nvPr>
        </p:nvSpPr>
        <p:spPr>
          <a:xfrm>
            <a:off x="457200" y="1600200"/>
            <a:ext cx="8229600" cy="4705350"/>
          </a:xfrm>
        </p:spPr>
        <p:txBody>
          <a:bodyPr/>
          <a:lstStyle/>
          <a:p>
            <a:pPr eaLnBrk="1" hangingPunct="1"/>
            <a:r>
              <a:rPr lang="en-US" altLang="en-US" sz="2400" dirty="0">
                <a:solidFill>
                  <a:srgbClr val="000000"/>
                </a:solidFill>
                <a:latin typeface="+mn-lt"/>
              </a:rPr>
              <a:t>This chapter introduces the topic of </a:t>
            </a:r>
            <a:r>
              <a:rPr lang="en-US" altLang="en-US" sz="2400" b="1" dirty="0">
                <a:solidFill>
                  <a:schemeClr val="bg2"/>
                </a:solidFill>
                <a:latin typeface="+mn-lt"/>
              </a:rPr>
              <a:t>data structures—collections </a:t>
            </a:r>
            <a:r>
              <a:rPr lang="en-US" altLang="en-US" sz="2400" dirty="0">
                <a:solidFill>
                  <a:srgbClr val="000000"/>
                </a:solidFill>
                <a:latin typeface="+mn-lt"/>
              </a:rPr>
              <a:t>of related data items.</a:t>
            </a:r>
          </a:p>
          <a:p>
            <a:pPr eaLnBrk="1" hangingPunct="1"/>
            <a:r>
              <a:rPr lang="en-US" altLang="en-US" sz="2400" dirty="0">
                <a:solidFill>
                  <a:srgbClr val="000000"/>
                </a:solidFill>
                <a:latin typeface="+mn-lt"/>
              </a:rPr>
              <a:t>We discuss </a:t>
            </a:r>
            <a:r>
              <a:rPr lang="en-US" altLang="en-US" sz="2400" dirty="0">
                <a:solidFill>
                  <a:schemeClr val="bg2"/>
                </a:solidFill>
                <a:latin typeface="Consolas" panose="020B0609020204030204" pitchFamily="49" charset="0"/>
              </a:rPr>
              <a:t>arrays</a:t>
            </a:r>
            <a:r>
              <a:rPr lang="en-US" altLang="en-US" sz="2400" dirty="0">
                <a:solidFill>
                  <a:srgbClr val="000000"/>
                </a:solidFill>
                <a:latin typeface="+mn-lt"/>
              </a:rPr>
              <a:t> which are </a:t>
            </a:r>
            <a:r>
              <a:rPr lang="en-US" altLang="en-US" sz="2400" b="1" dirty="0">
                <a:solidFill>
                  <a:srgbClr val="000000"/>
                </a:solidFill>
                <a:latin typeface="+mn-lt"/>
              </a:rPr>
              <a:t>fixed-size</a:t>
            </a:r>
            <a:r>
              <a:rPr lang="en-US" altLang="en-US" sz="2400" dirty="0">
                <a:solidFill>
                  <a:srgbClr val="000000"/>
                </a:solidFill>
                <a:latin typeface="+mn-lt"/>
              </a:rPr>
              <a:t> collections consisting of data items of the </a:t>
            </a:r>
            <a:r>
              <a:rPr lang="en-US" altLang="en-US" sz="2400" b="1" dirty="0">
                <a:solidFill>
                  <a:srgbClr val="000000"/>
                </a:solidFill>
                <a:latin typeface="+mn-lt"/>
              </a:rPr>
              <a:t>same</a:t>
            </a:r>
            <a:r>
              <a:rPr lang="en-US" altLang="en-US" sz="2400" dirty="0">
                <a:solidFill>
                  <a:srgbClr val="000000"/>
                </a:solidFill>
                <a:latin typeface="+mn-lt"/>
              </a:rPr>
              <a:t> type, and </a:t>
            </a:r>
            <a:r>
              <a:rPr lang="en-US" altLang="en-US" sz="2400" dirty="0">
                <a:solidFill>
                  <a:schemeClr val="bg2"/>
                </a:solidFill>
                <a:latin typeface="Consolas" panose="020B0609020204030204" pitchFamily="49" charset="0"/>
              </a:rPr>
              <a:t>vectors</a:t>
            </a:r>
            <a:r>
              <a:rPr lang="en-US" altLang="en-US" sz="2400" dirty="0">
                <a:solidFill>
                  <a:srgbClr val="000000"/>
                </a:solidFill>
                <a:latin typeface="+mn-lt"/>
              </a:rPr>
              <a:t> which are collections (also of data items of the same type) that can grow and shrink </a:t>
            </a:r>
            <a:r>
              <a:rPr lang="en-US" altLang="en-US" sz="2400" b="1" dirty="0">
                <a:solidFill>
                  <a:srgbClr val="000000"/>
                </a:solidFill>
                <a:latin typeface="+mn-lt"/>
              </a:rPr>
              <a:t>dynamically</a:t>
            </a:r>
            <a:r>
              <a:rPr lang="en-US" altLang="en-US" sz="2400" dirty="0">
                <a:solidFill>
                  <a:srgbClr val="000000"/>
                </a:solidFill>
                <a:latin typeface="+mn-lt"/>
              </a:rPr>
              <a:t> at execution time</a:t>
            </a:r>
            <a:r>
              <a:rPr lang="en-US" altLang="en-US" sz="2400" dirty="0" smtClean="0">
                <a:solidFill>
                  <a:srgbClr val="000000"/>
                </a:solidFill>
                <a:latin typeface="+mn-lt"/>
              </a:rPr>
              <a:t>.</a:t>
            </a:r>
            <a:endParaRPr lang="en-US" altLang="en-US" sz="2400" dirty="0">
              <a:solidFill>
                <a:srgbClr val="000000"/>
              </a:solidFill>
              <a:latin typeface="+mn-lt"/>
            </a:endParaRPr>
          </a:p>
          <a:p>
            <a:pPr eaLnBrk="1" hangingPunct="1"/>
            <a:r>
              <a:rPr lang="en-US" altLang="en-US" sz="2400" dirty="0">
                <a:solidFill>
                  <a:srgbClr val="000000"/>
                </a:solidFill>
                <a:latin typeface="+mn-lt"/>
              </a:rPr>
              <a:t>Both </a:t>
            </a:r>
            <a:r>
              <a:rPr lang="en-US" altLang="en-US" sz="2400" dirty="0">
                <a:solidFill>
                  <a:srgbClr val="000000"/>
                </a:solidFill>
                <a:latin typeface="Consolas" panose="020B0609020204030204" pitchFamily="49" charset="0"/>
              </a:rPr>
              <a:t>array</a:t>
            </a:r>
            <a:r>
              <a:rPr lang="en-US" altLang="en-US" sz="2400" dirty="0">
                <a:solidFill>
                  <a:srgbClr val="000000"/>
                </a:solidFill>
                <a:latin typeface="+mn-lt"/>
              </a:rPr>
              <a:t> and </a:t>
            </a:r>
            <a:r>
              <a:rPr lang="en-US" altLang="en-US" sz="2400" dirty="0">
                <a:solidFill>
                  <a:srgbClr val="000000"/>
                </a:solidFill>
                <a:latin typeface="Consolas" panose="020B0609020204030204" pitchFamily="49" charset="0"/>
              </a:rPr>
              <a:t>vector</a:t>
            </a:r>
            <a:r>
              <a:rPr lang="en-US" altLang="en-US" sz="2400" dirty="0">
                <a:solidFill>
                  <a:srgbClr val="000000"/>
                </a:solidFill>
                <a:latin typeface="+mn-lt"/>
              </a:rPr>
              <a:t> are </a:t>
            </a:r>
            <a:r>
              <a:rPr lang="en-US" altLang="en-US" sz="2400" dirty="0" smtClean="0">
                <a:solidFill>
                  <a:srgbClr val="000000"/>
                </a:solidFill>
                <a:latin typeface="+mn-lt"/>
              </a:rPr>
              <a:t>C++ </a:t>
            </a:r>
            <a:r>
              <a:rPr lang="en-US" altLang="en-US" sz="2400" dirty="0">
                <a:solidFill>
                  <a:srgbClr val="000000"/>
                </a:solidFill>
                <a:latin typeface="+mn-lt"/>
              </a:rPr>
              <a:t>standard library class templates</a:t>
            </a:r>
            <a:r>
              <a:rPr lang="en-US" altLang="en-US" sz="2400" dirty="0" smtClean="0">
                <a:solidFill>
                  <a:srgbClr val="000000"/>
                </a:solidFill>
                <a:latin typeface="+mn-lt"/>
              </a:rPr>
              <a:t>.</a:t>
            </a:r>
            <a:endParaRPr lang="en-US" altLang="en-US" sz="2400" dirty="0">
              <a:solidFill>
                <a:srgbClr val="000000"/>
              </a:solidFill>
              <a:latin typeface="+mn-lt"/>
            </a:endParaRPr>
          </a:p>
          <a:p>
            <a:pPr eaLnBrk="1" hangingPunct="1"/>
            <a:r>
              <a:rPr lang="en-US" altLang="en-US" sz="2400" dirty="0">
                <a:solidFill>
                  <a:srgbClr val="000000"/>
                </a:solidFill>
                <a:latin typeface="+mn-lt"/>
              </a:rPr>
              <a:t>We present examples that demonstrate several common array manipulations and introduce exception handling</a:t>
            </a:r>
            <a:r>
              <a:rPr lang="en-US" altLang="en-US" sz="2400" dirty="0" smtClean="0">
                <a:solidFill>
                  <a:srgbClr val="000000"/>
                </a:solidFill>
                <a:latin typeface="+mn-lt"/>
              </a:rPr>
              <a:t>.</a:t>
            </a:r>
            <a:endParaRPr lang="en-US" altLang="en-US" sz="2400" dirty="0">
              <a:solidFill>
                <a:srgbClr val="000000"/>
              </a:solidFill>
              <a:latin typeface="+mn-lt"/>
            </a:endParaRPr>
          </a:p>
        </p:txBody>
      </p:sp>
    </p:spTree>
    <p:extLst>
      <p:ext uri="{BB962C8B-B14F-4D97-AF65-F5344CB8AC3E}">
        <p14:creationId xmlns:p14="http://schemas.microsoft.com/office/powerpoint/2010/main" val="335755262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7.7 Sorting </a:t>
            </a:r>
            <a:r>
              <a:rPr lang="en-IN" dirty="0"/>
              <a:t>and Searching </a:t>
            </a:r>
            <a:r>
              <a:rPr lang="en-IN" dirty="0" smtClean="0">
                <a:latin typeface="Consolas" panose="020B0609020204030204" pitchFamily="49" charset="0"/>
              </a:rPr>
              <a:t>Arrays</a:t>
            </a:r>
            <a:r>
              <a:rPr lang="en-IN" dirty="0" smtClean="0"/>
              <a:t> </a:t>
            </a:r>
            <a:r>
              <a:rPr lang="en-IN" sz="2000" b="0" dirty="0" smtClean="0"/>
              <a:t>(1 of 2)</a:t>
            </a:r>
            <a:endParaRPr lang="en-IN" sz="2000" b="0" dirty="0"/>
          </a:p>
        </p:txBody>
      </p:sp>
      <p:sp>
        <p:nvSpPr>
          <p:cNvPr id="3" name="Text Placeholder 2"/>
          <p:cNvSpPr>
            <a:spLocks noGrp="1"/>
          </p:cNvSpPr>
          <p:nvPr>
            <p:ph type="body" idx="1"/>
          </p:nvPr>
        </p:nvSpPr>
        <p:spPr/>
        <p:txBody>
          <a:bodyPr/>
          <a:lstStyle/>
          <a:p>
            <a:r>
              <a:rPr lang="en-US" altLang="en-US" sz="2400" dirty="0">
                <a:solidFill>
                  <a:srgbClr val="000000"/>
                </a:solidFill>
                <a:latin typeface="+mn-lt"/>
              </a:rPr>
              <a:t>In this section, we use the built-in </a:t>
            </a:r>
            <a:r>
              <a:rPr lang="en-US" altLang="en-US" sz="2400" dirty="0" smtClean="0">
                <a:solidFill>
                  <a:srgbClr val="000000"/>
                </a:solidFill>
                <a:latin typeface="+mn-lt"/>
              </a:rPr>
              <a:t>C++ </a:t>
            </a:r>
            <a:r>
              <a:rPr lang="en-US" altLang="en-US" sz="2400" dirty="0">
                <a:solidFill>
                  <a:srgbClr val="000000"/>
                </a:solidFill>
                <a:latin typeface="+mn-lt"/>
              </a:rPr>
              <a:t>Standard Library </a:t>
            </a:r>
            <a:r>
              <a:rPr lang="en-US" altLang="en-US" sz="2400" dirty="0">
                <a:solidFill>
                  <a:srgbClr val="000000"/>
                </a:solidFill>
                <a:latin typeface="Consolas" panose="020B0609020204030204" pitchFamily="49" charset="0"/>
              </a:rPr>
              <a:t>sort</a:t>
            </a:r>
            <a:r>
              <a:rPr lang="en-US" altLang="en-US" sz="2400" dirty="0">
                <a:solidFill>
                  <a:srgbClr val="000000"/>
                </a:solidFill>
                <a:latin typeface="+mn-lt"/>
              </a:rPr>
              <a:t> function to arrange the elements in an </a:t>
            </a:r>
            <a:r>
              <a:rPr lang="en-US" altLang="en-US" sz="2400" dirty="0">
                <a:solidFill>
                  <a:srgbClr val="000000"/>
                </a:solidFill>
                <a:latin typeface="Consolas" panose="020B0609020204030204" pitchFamily="49" charset="0"/>
              </a:rPr>
              <a:t>array</a:t>
            </a:r>
            <a:r>
              <a:rPr lang="en-US" altLang="en-US" sz="2400" dirty="0">
                <a:solidFill>
                  <a:srgbClr val="000000"/>
                </a:solidFill>
                <a:latin typeface="+mn-lt"/>
              </a:rPr>
              <a:t> into ascending order and the built-in </a:t>
            </a:r>
            <a:r>
              <a:rPr lang="en-US" altLang="en-US" sz="2400" b="1" dirty="0">
                <a:solidFill>
                  <a:schemeClr val="tx1"/>
                </a:solidFill>
                <a:latin typeface="Consolas" panose="020B0609020204030204" pitchFamily="49" charset="0"/>
              </a:rPr>
              <a:t>binary_search</a:t>
            </a:r>
            <a:r>
              <a:rPr lang="en-US" altLang="en-US" sz="2400" dirty="0">
                <a:solidFill>
                  <a:srgbClr val="000000"/>
                </a:solidFill>
                <a:latin typeface="+mn-lt"/>
              </a:rPr>
              <a:t> function to determine whether </a:t>
            </a:r>
            <a:r>
              <a:rPr lang="en-US" altLang="en-US" sz="2400" dirty="0" smtClean="0">
                <a:solidFill>
                  <a:srgbClr val="000000"/>
                </a:solidFill>
                <a:latin typeface="+mn-lt"/>
              </a:rPr>
              <a:t>a </a:t>
            </a:r>
            <a:r>
              <a:rPr lang="en-US" altLang="en-US" sz="2400" dirty="0">
                <a:solidFill>
                  <a:srgbClr val="000000"/>
                </a:solidFill>
                <a:latin typeface="+mn-lt"/>
              </a:rPr>
              <a:t>value is in the </a:t>
            </a:r>
            <a:r>
              <a:rPr lang="en-US" altLang="en-US" sz="2400" dirty="0">
                <a:solidFill>
                  <a:srgbClr val="000000"/>
                </a:solidFill>
                <a:latin typeface="Consolas" panose="020B0609020204030204" pitchFamily="49" charset="0"/>
              </a:rPr>
              <a:t>array</a:t>
            </a:r>
            <a:r>
              <a:rPr lang="en-US" altLang="en-US" sz="2400" dirty="0" smtClean="0">
                <a:solidFill>
                  <a:srgbClr val="000000"/>
                </a:solidFill>
                <a:latin typeface="+mn-lt"/>
              </a:rPr>
              <a:t>.</a:t>
            </a:r>
            <a:endParaRPr lang="en-US" altLang="en-US" sz="2400" dirty="0">
              <a:solidFill>
                <a:srgbClr val="000000"/>
              </a:solidFill>
              <a:latin typeface="+mn-lt"/>
            </a:endParaRPr>
          </a:p>
        </p:txBody>
      </p:sp>
    </p:spTree>
    <p:extLst>
      <p:ext uri="{BB962C8B-B14F-4D97-AF65-F5344CB8AC3E}">
        <p14:creationId xmlns:p14="http://schemas.microsoft.com/office/powerpoint/2010/main" val="116876573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7.7.1 Sorting</a:t>
            </a:r>
            <a:endParaRPr lang="en-IN" dirty="0"/>
          </a:p>
        </p:txBody>
      </p:sp>
      <p:sp>
        <p:nvSpPr>
          <p:cNvPr id="3" name="Text Placeholder 2"/>
          <p:cNvSpPr>
            <a:spLocks noGrp="1"/>
          </p:cNvSpPr>
          <p:nvPr>
            <p:ph type="body" idx="1"/>
          </p:nvPr>
        </p:nvSpPr>
        <p:spPr/>
        <p:txBody>
          <a:bodyPr/>
          <a:lstStyle/>
          <a:p>
            <a:r>
              <a:rPr lang="en-US" altLang="en-US" sz="2400" b="1" dirty="0">
                <a:solidFill>
                  <a:schemeClr val="tx1"/>
                </a:solidFill>
                <a:latin typeface="+mn-lt"/>
              </a:rPr>
              <a:t>Sorting</a:t>
            </a:r>
            <a:r>
              <a:rPr lang="en-US" altLang="en-US" sz="2400" dirty="0">
                <a:solidFill>
                  <a:srgbClr val="000000"/>
                </a:solidFill>
                <a:latin typeface="+mn-lt"/>
              </a:rPr>
              <a:t> data—placing it into ascending or descending order—is one of the most important computing applications</a:t>
            </a:r>
            <a:r>
              <a:rPr lang="en-US" altLang="en-US" sz="2400" dirty="0" smtClean="0">
                <a:solidFill>
                  <a:srgbClr val="000000"/>
                </a:solidFill>
                <a:latin typeface="+mn-lt"/>
              </a:rPr>
              <a:t>.</a:t>
            </a:r>
            <a:endParaRPr lang="en-US" altLang="en-US" sz="2400" dirty="0">
              <a:solidFill>
                <a:srgbClr val="000000"/>
              </a:solidFill>
              <a:latin typeface="+mn-lt"/>
            </a:endParaRPr>
          </a:p>
        </p:txBody>
      </p:sp>
    </p:spTree>
    <p:extLst>
      <p:ext uri="{BB962C8B-B14F-4D97-AF65-F5344CB8AC3E}">
        <p14:creationId xmlns:p14="http://schemas.microsoft.com/office/powerpoint/2010/main" val="90129237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7.7.2 Searching </a:t>
            </a:r>
            <a:r>
              <a:rPr lang="en-IN" sz="2000" b="0" dirty="0" smtClean="0"/>
              <a:t>(1 of 2)</a:t>
            </a:r>
            <a:endParaRPr lang="en-IN" sz="2000" b="0" dirty="0"/>
          </a:p>
        </p:txBody>
      </p:sp>
      <p:sp>
        <p:nvSpPr>
          <p:cNvPr id="3" name="Text Placeholder 2"/>
          <p:cNvSpPr>
            <a:spLocks noGrp="1"/>
          </p:cNvSpPr>
          <p:nvPr>
            <p:ph type="body" idx="1"/>
          </p:nvPr>
        </p:nvSpPr>
        <p:spPr/>
        <p:txBody>
          <a:bodyPr/>
          <a:lstStyle/>
          <a:p>
            <a:pPr eaLnBrk="1" hangingPunct="1"/>
            <a:r>
              <a:rPr lang="en-US" altLang="en-US" sz="2400" dirty="0">
                <a:solidFill>
                  <a:srgbClr val="000000"/>
                </a:solidFill>
                <a:latin typeface="+mn-lt"/>
              </a:rPr>
              <a:t>Often it may be necessary to determine whether an </a:t>
            </a:r>
            <a:r>
              <a:rPr lang="en-US" altLang="en-US" sz="2400" dirty="0">
                <a:solidFill>
                  <a:srgbClr val="000000"/>
                </a:solidFill>
                <a:latin typeface="Consolas" panose="020B0609020204030204" pitchFamily="49" charset="0"/>
              </a:rPr>
              <a:t>array</a:t>
            </a:r>
            <a:r>
              <a:rPr lang="en-US" altLang="en-US" sz="2400" dirty="0">
                <a:solidFill>
                  <a:srgbClr val="000000"/>
                </a:solidFill>
                <a:latin typeface="+mn-lt"/>
              </a:rPr>
              <a:t> contains a value that matches a certain </a:t>
            </a:r>
            <a:r>
              <a:rPr lang="en-US" altLang="en-US" sz="2400" b="1" dirty="0">
                <a:solidFill>
                  <a:schemeClr val="tx1"/>
                </a:solidFill>
                <a:latin typeface="+mn-lt"/>
              </a:rPr>
              <a:t>key value</a:t>
            </a:r>
            <a:r>
              <a:rPr lang="en-US" altLang="en-US" sz="2400" dirty="0">
                <a:solidFill>
                  <a:srgbClr val="000000"/>
                </a:solidFill>
                <a:latin typeface="+mn-lt"/>
              </a:rPr>
              <a:t>.</a:t>
            </a:r>
          </a:p>
          <a:p>
            <a:pPr eaLnBrk="1" hangingPunct="1"/>
            <a:r>
              <a:rPr lang="en-US" altLang="en-US" sz="2400" dirty="0">
                <a:solidFill>
                  <a:srgbClr val="000000"/>
                </a:solidFill>
                <a:latin typeface="+mn-lt"/>
              </a:rPr>
              <a:t>This is called </a:t>
            </a:r>
            <a:r>
              <a:rPr lang="en-US" altLang="en-US" sz="2400" b="1" dirty="0">
                <a:solidFill>
                  <a:schemeClr val="tx1"/>
                </a:solidFill>
                <a:latin typeface="+mn-lt"/>
              </a:rPr>
              <a:t>searching</a:t>
            </a:r>
            <a:r>
              <a:rPr lang="en-US" altLang="en-US" sz="2400" dirty="0" smtClean="0">
                <a:solidFill>
                  <a:srgbClr val="000000"/>
                </a:solidFill>
                <a:latin typeface="+mn-lt"/>
              </a:rPr>
              <a:t>.</a:t>
            </a:r>
            <a:endParaRPr lang="en-US" altLang="en-US" sz="2400" dirty="0">
              <a:solidFill>
                <a:srgbClr val="000000"/>
              </a:solidFill>
              <a:latin typeface="+mn-lt"/>
            </a:endParaRPr>
          </a:p>
        </p:txBody>
      </p:sp>
    </p:spTree>
    <p:extLst>
      <p:ext uri="{BB962C8B-B14F-4D97-AF65-F5344CB8AC3E}">
        <p14:creationId xmlns:p14="http://schemas.microsoft.com/office/powerpoint/2010/main" val="227689700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7.7.2 Searching </a:t>
            </a:r>
            <a:r>
              <a:rPr lang="en-IN" sz="2000" b="0" dirty="0" smtClean="0"/>
              <a:t>(2 </a:t>
            </a:r>
            <a:r>
              <a:rPr lang="en-IN" sz="2000" b="0" dirty="0"/>
              <a:t>of 2)</a:t>
            </a:r>
            <a:endParaRPr lang="en-IN" dirty="0"/>
          </a:p>
        </p:txBody>
      </p:sp>
      <p:sp>
        <p:nvSpPr>
          <p:cNvPr id="3" name="Text Placeholder 2"/>
          <p:cNvSpPr>
            <a:spLocks noGrp="1"/>
          </p:cNvSpPr>
          <p:nvPr>
            <p:ph type="body" idx="1"/>
          </p:nvPr>
        </p:nvSpPr>
        <p:spPr/>
        <p:txBody>
          <a:bodyPr/>
          <a:lstStyle/>
          <a:p>
            <a:pPr eaLnBrk="1" hangingPunct="1"/>
            <a:r>
              <a:rPr lang="en-US" altLang="en-US" sz="2400" dirty="0">
                <a:solidFill>
                  <a:srgbClr val="000000"/>
                </a:solidFill>
                <a:latin typeface="+mn-lt"/>
              </a:rPr>
              <a:t>Figure 7.15 begins by creating an unsorted </a:t>
            </a:r>
            <a:r>
              <a:rPr lang="en-US" altLang="en-US" sz="2400" dirty="0">
                <a:solidFill>
                  <a:srgbClr val="000000"/>
                </a:solidFill>
                <a:latin typeface="Consolas" panose="020B0609020204030204" pitchFamily="49" charset="0"/>
              </a:rPr>
              <a:t>array</a:t>
            </a:r>
            <a:r>
              <a:rPr lang="en-US" altLang="en-US" sz="2400" dirty="0">
                <a:solidFill>
                  <a:srgbClr val="000000"/>
                </a:solidFill>
                <a:latin typeface="+mn-lt"/>
              </a:rPr>
              <a:t> of </a:t>
            </a:r>
            <a:r>
              <a:rPr lang="en-US" altLang="en-US" sz="2400" dirty="0">
                <a:solidFill>
                  <a:srgbClr val="000000"/>
                </a:solidFill>
                <a:latin typeface="Consolas" panose="020B0609020204030204" pitchFamily="49" charset="0"/>
              </a:rPr>
              <a:t>strings</a:t>
            </a:r>
            <a:r>
              <a:rPr lang="en-US" altLang="en-US" sz="2400" dirty="0">
                <a:solidFill>
                  <a:srgbClr val="000000"/>
                </a:solidFill>
                <a:latin typeface="+mn-lt"/>
              </a:rPr>
              <a:t> and displaying the contents of the </a:t>
            </a:r>
            <a:r>
              <a:rPr lang="en-US" altLang="en-US" sz="2400" dirty="0">
                <a:solidFill>
                  <a:srgbClr val="000000"/>
                </a:solidFill>
                <a:latin typeface="Consolas" panose="020B0609020204030204" pitchFamily="49" charset="0"/>
              </a:rPr>
              <a:t>array</a:t>
            </a:r>
            <a:r>
              <a:rPr lang="en-US" altLang="en-US" sz="2400" dirty="0">
                <a:solidFill>
                  <a:srgbClr val="000000"/>
                </a:solidFill>
                <a:latin typeface="+mn-lt"/>
              </a:rPr>
              <a:t>.</a:t>
            </a:r>
          </a:p>
          <a:p>
            <a:pPr eaLnBrk="1" hangingPunct="1"/>
            <a:r>
              <a:rPr lang="en-US" altLang="en-US" sz="2400" dirty="0">
                <a:solidFill>
                  <a:srgbClr val="000000"/>
                </a:solidFill>
                <a:latin typeface="+mn-lt"/>
              </a:rPr>
              <a:t>Line 21 uses </a:t>
            </a:r>
            <a:r>
              <a:rPr lang="en-US" altLang="en-US" sz="2400" dirty="0" smtClean="0">
                <a:solidFill>
                  <a:srgbClr val="000000"/>
                </a:solidFill>
                <a:latin typeface="+mn-lt"/>
              </a:rPr>
              <a:t>C++ </a:t>
            </a:r>
            <a:r>
              <a:rPr lang="en-US" altLang="en-US" sz="2400" dirty="0">
                <a:solidFill>
                  <a:srgbClr val="000000"/>
                </a:solidFill>
                <a:latin typeface="+mn-lt"/>
              </a:rPr>
              <a:t>Standard Library function </a:t>
            </a:r>
            <a:r>
              <a:rPr lang="en-US" altLang="en-US" sz="2400" dirty="0">
                <a:solidFill>
                  <a:srgbClr val="000000"/>
                </a:solidFill>
                <a:latin typeface="Consolas" panose="020B0609020204030204" pitchFamily="49" charset="0"/>
              </a:rPr>
              <a:t>sort</a:t>
            </a:r>
            <a:r>
              <a:rPr lang="en-US" altLang="en-US" sz="2400" dirty="0">
                <a:solidFill>
                  <a:srgbClr val="000000"/>
                </a:solidFill>
                <a:latin typeface="+mn-lt"/>
              </a:rPr>
              <a:t> to sort the elements of the </a:t>
            </a:r>
            <a:r>
              <a:rPr lang="en-US" altLang="en-US" sz="2400" dirty="0">
                <a:solidFill>
                  <a:srgbClr val="000000"/>
                </a:solidFill>
                <a:latin typeface="Consolas" panose="020B0609020204030204" pitchFamily="49" charset="0"/>
              </a:rPr>
              <a:t>array</a:t>
            </a:r>
            <a:r>
              <a:rPr lang="en-US" altLang="en-US" sz="2400" dirty="0">
                <a:solidFill>
                  <a:srgbClr val="000000"/>
                </a:solidFill>
                <a:latin typeface="+mn-lt"/>
              </a:rPr>
              <a:t> colors into ascending order</a:t>
            </a:r>
            <a:r>
              <a:rPr lang="en-US" altLang="en-US" sz="2400" dirty="0" smtClean="0">
                <a:solidFill>
                  <a:srgbClr val="000000"/>
                </a:solidFill>
                <a:latin typeface="+mn-lt"/>
              </a:rPr>
              <a:t>.</a:t>
            </a:r>
            <a:endParaRPr lang="en-US" altLang="en-US" sz="2400" dirty="0">
              <a:solidFill>
                <a:srgbClr val="000000"/>
              </a:solidFill>
              <a:latin typeface="+mn-lt"/>
            </a:endParaRPr>
          </a:p>
          <a:p>
            <a:pPr eaLnBrk="1" hangingPunct="1"/>
            <a:r>
              <a:rPr lang="en-US" altLang="en-US" sz="2400" dirty="0">
                <a:solidFill>
                  <a:srgbClr val="000000"/>
                </a:solidFill>
                <a:latin typeface="+mn-lt"/>
              </a:rPr>
              <a:t>Lines 25–276 display the contents of the sorted </a:t>
            </a:r>
            <a:r>
              <a:rPr lang="en-US" altLang="en-US" sz="2400" dirty="0">
                <a:solidFill>
                  <a:srgbClr val="000000"/>
                </a:solidFill>
                <a:latin typeface="Consolas" panose="020B0609020204030204" pitchFamily="49" charset="0"/>
              </a:rPr>
              <a:t>array</a:t>
            </a:r>
            <a:r>
              <a:rPr lang="en-US" altLang="en-US" sz="2400" dirty="0" smtClean="0">
                <a:solidFill>
                  <a:srgbClr val="000000"/>
                </a:solidFill>
                <a:latin typeface="+mn-lt"/>
              </a:rPr>
              <a:t>.</a:t>
            </a:r>
            <a:endParaRPr lang="en-US" altLang="en-US" sz="2400" dirty="0">
              <a:solidFill>
                <a:srgbClr val="000000"/>
              </a:solidFill>
              <a:latin typeface="+mn-lt"/>
            </a:endParaRPr>
          </a:p>
        </p:txBody>
      </p:sp>
    </p:spTree>
    <p:extLst>
      <p:ext uri="{BB962C8B-B14F-4D97-AF65-F5344CB8AC3E}">
        <p14:creationId xmlns:p14="http://schemas.microsoft.com/office/powerpoint/2010/main" val="146571315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7.7 Sorting </a:t>
            </a:r>
            <a:r>
              <a:rPr lang="en-IN" dirty="0"/>
              <a:t>and Searching </a:t>
            </a:r>
            <a:r>
              <a:rPr lang="en-IN" dirty="0">
                <a:latin typeface="Consolas" panose="020B0609020204030204" pitchFamily="49" charset="0"/>
              </a:rPr>
              <a:t>Arrays</a:t>
            </a:r>
            <a:r>
              <a:rPr lang="en-IN" dirty="0"/>
              <a:t> </a:t>
            </a:r>
            <a:r>
              <a:rPr lang="en-IN" sz="2000" b="0" dirty="0" smtClean="0"/>
              <a:t>(2 of 2)</a:t>
            </a:r>
            <a:endParaRPr lang="en-IN" sz="2000" b="0" dirty="0"/>
          </a:p>
        </p:txBody>
      </p:sp>
      <p:sp>
        <p:nvSpPr>
          <p:cNvPr id="3" name="Text Placeholder 2"/>
          <p:cNvSpPr>
            <a:spLocks noGrp="1"/>
          </p:cNvSpPr>
          <p:nvPr>
            <p:ph type="body" idx="1"/>
          </p:nvPr>
        </p:nvSpPr>
        <p:spPr/>
        <p:txBody>
          <a:bodyPr/>
          <a:lstStyle/>
          <a:p>
            <a:pPr eaLnBrk="1" hangingPunct="1"/>
            <a:r>
              <a:rPr lang="en-US" altLang="en-US" sz="2400" dirty="0">
                <a:solidFill>
                  <a:srgbClr val="000000"/>
                </a:solidFill>
                <a:latin typeface="+mn-lt"/>
              </a:rPr>
              <a:t>Lines 30 and 354 demonstrate use </a:t>
            </a:r>
            <a:r>
              <a:rPr lang="en-US" altLang="en-US" sz="2400" dirty="0">
                <a:solidFill>
                  <a:srgbClr val="000000"/>
                </a:solidFill>
                <a:latin typeface="Consolas" panose="020B0609020204030204" pitchFamily="49" charset="0"/>
              </a:rPr>
              <a:t>binary_search</a:t>
            </a:r>
            <a:r>
              <a:rPr lang="en-US" altLang="en-US" sz="2400" dirty="0">
                <a:solidFill>
                  <a:srgbClr val="000000"/>
                </a:solidFill>
                <a:latin typeface="+mn-lt"/>
              </a:rPr>
              <a:t> to determine whether a value is in the </a:t>
            </a:r>
            <a:r>
              <a:rPr lang="en-US" altLang="en-US" sz="2400" dirty="0">
                <a:solidFill>
                  <a:srgbClr val="000000"/>
                </a:solidFill>
                <a:latin typeface="Consolas" panose="020B0609020204030204" pitchFamily="49" charset="0"/>
              </a:rPr>
              <a:t>array</a:t>
            </a:r>
            <a:r>
              <a:rPr lang="en-US" altLang="en-US" sz="2400" dirty="0" smtClean="0">
                <a:solidFill>
                  <a:srgbClr val="000000"/>
                </a:solidFill>
                <a:latin typeface="+mn-lt"/>
              </a:rPr>
              <a:t>.</a:t>
            </a:r>
            <a:endParaRPr lang="en-US" altLang="en-US" sz="2400" dirty="0">
              <a:solidFill>
                <a:srgbClr val="000000"/>
              </a:solidFill>
              <a:latin typeface="+mn-lt"/>
            </a:endParaRPr>
          </a:p>
          <a:p>
            <a:pPr eaLnBrk="1" hangingPunct="1"/>
            <a:r>
              <a:rPr lang="en-US" altLang="en-US" sz="2400" dirty="0">
                <a:solidFill>
                  <a:srgbClr val="000000"/>
                </a:solidFill>
                <a:latin typeface="+mn-lt"/>
              </a:rPr>
              <a:t>The sequence of values must be sorted in ascending order first—</a:t>
            </a:r>
            <a:r>
              <a:rPr lang="en-US" altLang="en-US" sz="2400" dirty="0">
                <a:solidFill>
                  <a:srgbClr val="000000"/>
                </a:solidFill>
                <a:latin typeface="Consolas" panose="020B0609020204030204" pitchFamily="49" charset="0"/>
              </a:rPr>
              <a:t>binary_search</a:t>
            </a:r>
            <a:r>
              <a:rPr lang="en-US" altLang="en-US" sz="2400" dirty="0">
                <a:solidFill>
                  <a:srgbClr val="000000"/>
                </a:solidFill>
                <a:latin typeface="+mn-lt"/>
              </a:rPr>
              <a:t> does </a:t>
            </a:r>
            <a:r>
              <a:rPr lang="en-US" altLang="en-US" sz="2400" b="1" dirty="0">
                <a:solidFill>
                  <a:srgbClr val="000000"/>
                </a:solidFill>
                <a:latin typeface="+mn-lt"/>
              </a:rPr>
              <a:t>not</a:t>
            </a:r>
            <a:r>
              <a:rPr lang="en-US" altLang="en-US" sz="2400" dirty="0">
                <a:solidFill>
                  <a:srgbClr val="000000"/>
                </a:solidFill>
                <a:latin typeface="+mn-lt"/>
              </a:rPr>
              <a:t> verify this for you</a:t>
            </a:r>
            <a:r>
              <a:rPr lang="en-US" altLang="en-US" sz="2400" dirty="0" smtClean="0">
                <a:solidFill>
                  <a:srgbClr val="000000"/>
                </a:solidFill>
                <a:latin typeface="+mn-lt"/>
              </a:rPr>
              <a:t>.</a:t>
            </a:r>
            <a:endParaRPr lang="en-US" altLang="en-US" sz="2400" dirty="0">
              <a:solidFill>
                <a:srgbClr val="000000"/>
              </a:solidFill>
              <a:latin typeface="+mn-lt"/>
            </a:endParaRPr>
          </a:p>
          <a:p>
            <a:pPr eaLnBrk="1" hangingPunct="1"/>
            <a:r>
              <a:rPr lang="en-US" altLang="en-US" sz="2400" dirty="0">
                <a:solidFill>
                  <a:srgbClr val="000000"/>
                </a:solidFill>
                <a:latin typeface="+mn-lt"/>
              </a:rPr>
              <a:t>The function’s first two arguments represent the range of elements to search and the third is the </a:t>
            </a:r>
            <a:r>
              <a:rPr lang="en-US" altLang="en-US" sz="2400" b="1" dirty="0">
                <a:solidFill>
                  <a:srgbClr val="000000"/>
                </a:solidFill>
                <a:latin typeface="+mn-lt"/>
              </a:rPr>
              <a:t>search key</a:t>
            </a:r>
            <a:r>
              <a:rPr lang="en-US" altLang="en-US" sz="2400" dirty="0">
                <a:solidFill>
                  <a:srgbClr val="000000"/>
                </a:solidFill>
                <a:latin typeface="+mn-lt"/>
              </a:rPr>
              <a:t>—the value to locate in the </a:t>
            </a:r>
            <a:r>
              <a:rPr lang="en-US" altLang="en-US" sz="2400" dirty="0">
                <a:solidFill>
                  <a:srgbClr val="000000"/>
                </a:solidFill>
                <a:latin typeface="Consolas" panose="020B0609020204030204" pitchFamily="49" charset="0"/>
              </a:rPr>
              <a:t>array</a:t>
            </a:r>
            <a:r>
              <a:rPr lang="en-US" altLang="en-US" sz="2400" dirty="0" smtClean="0">
                <a:solidFill>
                  <a:srgbClr val="000000"/>
                </a:solidFill>
                <a:latin typeface="+mn-lt"/>
              </a:rPr>
              <a:t>.</a:t>
            </a:r>
            <a:endParaRPr lang="en-US" altLang="en-US" sz="2400" dirty="0">
              <a:solidFill>
                <a:srgbClr val="000000"/>
              </a:solidFill>
              <a:latin typeface="+mn-lt"/>
            </a:endParaRPr>
          </a:p>
          <a:p>
            <a:pPr eaLnBrk="1" hangingPunct="1"/>
            <a:r>
              <a:rPr lang="en-US" altLang="en-US" sz="2400" dirty="0">
                <a:solidFill>
                  <a:srgbClr val="000000"/>
                </a:solidFill>
                <a:latin typeface="+mn-lt"/>
              </a:rPr>
              <a:t>The function returns a </a:t>
            </a:r>
            <a:r>
              <a:rPr lang="en-US" altLang="en-US" sz="2400" dirty="0">
                <a:solidFill>
                  <a:srgbClr val="000000"/>
                </a:solidFill>
                <a:latin typeface="Consolas" panose="020B0609020204030204" pitchFamily="49" charset="0"/>
              </a:rPr>
              <a:t>bool</a:t>
            </a:r>
            <a:r>
              <a:rPr lang="en-US" altLang="en-US" sz="2400" dirty="0">
                <a:solidFill>
                  <a:srgbClr val="000000"/>
                </a:solidFill>
                <a:latin typeface="+mn-lt"/>
              </a:rPr>
              <a:t> indicating whether the value was found</a:t>
            </a:r>
            <a:r>
              <a:rPr lang="en-US" altLang="en-US" sz="2400" dirty="0" smtClean="0">
                <a:solidFill>
                  <a:srgbClr val="000000"/>
                </a:solidFill>
                <a:latin typeface="+mn-lt"/>
              </a:rPr>
              <a:t>.</a:t>
            </a:r>
            <a:endParaRPr lang="en-US" altLang="en-US" sz="2400" dirty="0">
              <a:solidFill>
                <a:srgbClr val="000000"/>
              </a:solidFill>
              <a:latin typeface="+mn-lt"/>
            </a:endParaRPr>
          </a:p>
        </p:txBody>
      </p:sp>
    </p:spTree>
    <p:extLst>
      <p:ext uri="{BB962C8B-B14F-4D97-AF65-F5344CB8AC3E}">
        <p14:creationId xmlns:p14="http://schemas.microsoft.com/office/powerpoint/2010/main" val="316048784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7682253" cy="1066799"/>
          </a:xfrm>
        </p:spPr>
        <p:txBody>
          <a:bodyPr anchor="b"/>
          <a:lstStyle/>
          <a:p>
            <a:r>
              <a:rPr lang="en-IN" dirty="0"/>
              <a:t>Figure 7.15 Sorting and Searching </a:t>
            </a:r>
            <a:r>
              <a:rPr lang="en-IN" dirty="0" smtClean="0">
                <a:latin typeface="Consolas" panose="020B0609020204030204" pitchFamily="49" charset="0"/>
              </a:rPr>
              <a:t>Arrays</a:t>
            </a:r>
            <a:r>
              <a:rPr lang="en-IN" dirty="0" smtClean="0"/>
              <a:t> </a:t>
            </a:r>
            <a:r>
              <a:rPr lang="en-IN" sz="2000" b="0" dirty="0" smtClean="0"/>
              <a:t>(1 of 2)</a:t>
            </a:r>
            <a:endParaRPr lang="en-IN" sz="2000" b="0" dirty="0"/>
          </a:p>
        </p:txBody>
      </p:sp>
      <p:pic>
        <p:nvPicPr>
          <p:cNvPr id="4" name="Picture 3" descr="Computer code and output. The code has 38 lines. The lines read as follows. Line 1. forward slash forward slash F i g period 7 period 15 colon f i g 0 7 underscore 15 period c p p. Line 2. forward slash forward slash Sorting and searching arrays period. Line 3. hash include left angle bracket i o stream right angle bracket. Line 4. hash include left angle bracket i o m a n i p right angle bracket. Line 5. hash include left angle bracket array right angle bracket. Line 6. hash include left angle bracket string right angle bracket. Line 7. hash include left angle bracket algorithm right angle bracket forward slash forward slash contains sort and binary underscore search. Line 8. 8using namespace s t d semicolon. Line 9. Blank. Line 10. i n t main left parenthesis right parenthesis left brace. Line 11, indented once. c o n s t size underscore t array Size left brace 7 right brace semicolon forward slash forward slash size of array colors. Line 12, indented once. array left angle bracket string comma array Size right angle bracket colors left brace double quote red double quote comma double quote orange double quote comma double quote yellow double quote comma. Line 13. double quote green double quote comma double quote blue double quote comma double quote indigo double quote comma double quote violet double quote right brace semicolon. Line 14, indented twice. Blank. Line 15, indented once. forward slash forward slash output original array. Line 16, indented once. c out left angle bracket left angle bracket double quote Unsorted array colon back slash n double quote semicolon. Line 17, indented once. for left parenthesis string color colon colors right parenthesis left brace. Line 18, indented twice. c out left angle bracket left angle bracket color left angle bracket left angle bracket double quote double quote semicolon. Line 19, indented once. right brace. Line 20. Blank. Line 21, indented once. sort left parenthesis colors period begin left parenthesis right parenthesis comma colors period end left parenthesis right parenthesis right parenthesis semicolon forward slash forward slash sort contents of colors. This line is highlighted. Line 22. Blank."/>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9694" y="1609743"/>
            <a:ext cx="7424612" cy="4474655"/>
          </a:xfrm>
          <a:prstGeom prst="rect">
            <a:avLst/>
          </a:prstGeom>
        </p:spPr>
      </p:pic>
    </p:spTree>
    <p:extLst>
      <p:ext uri="{BB962C8B-B14F-4D97-AF65-F5344CB8AC3E}">
        <p14:creationId xmlns:p14="http://schemas.microsoft.com/office/powerpoint/2010/main" val="3477851231"/>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7901492" cy="1066799"/>
          </a:xfrm>
        </p:spPr>
        <p:txBody>
          <a:bodyPr anchor="b"/>
          <a:lstStyle/>
          <a:p>
            <a:r>
              <a:rPr lang="en-IN" dirty="0"/>
              <a:t>Figure 7.15 Sorting and Searching </a:t>
            </a:r>
            <a:r>
              <a:rPr lang="en-IN" dirty="0">
                <a:latin typeface="Consolas" panose="020B0609020204030204" pitchFamily="49" charset="0"/>
              </a:rPr>
              <a:t>Arrays</a:t>
            </a:r>
            <a:r>
              <a:rPr lang="en-IN" sz="3200" dirty="0"/>
              <a:t> </a:t>
            </a:r>
            <a:r>
              <a:rPr lang="en-IN" sz="2000" b="0" dirty="0" smtClean="0"/>
              <a:t>(2 </a:t>
            </a:r>
            <a:r>
              <a:rPr lang="en-IN" sz="2000" b="0" dirty="0"/>
              <a:t>of 2)</a:t>
            </a:r>
            <a:endParaRPr lang="en-IN" sz="2000" dirty="0"/>
          </a:p>
        </p:txBody>
      </p:sp>
      <p:pic>
        <p:nvPicPr>
          <p:cNvPr id="4" name="Picture 3" descr="The code continues. Line 23, indented once. forward slash forward slash output sorted array. Line 24, indented once. c out left angle bracket left angle bracket double quote back slash n Sorted array colon back slash n double quote semicolon. Line 25, indented once. for left parenthesis string item colon colors right parenthesis left brace. Line 26, indented twice. c out left angle bracket left angle bracket item left angle bracket left angle bracket double quote double quote semicolon. Line 27, indented once. right brace. Line 28. Blank. Line 29, indented once. forward slash forward slash search for double quote indigo double quote in colors. Line 30, indented once. bool found left brace binary underscore search left parenthesis colors period begin left parenthesis right parenthesis comma colors period end left parenthesis right parenthesis comma double quote indigo double quote right parenthesis right brace semicolon. This line is highlighted. Line 31, indented once. c out left angle bracket left angle bracket double quote back slash n back slash n back slash double quote indigo back slash double quote double quote left angle bracket left angle bracket left parenthesis found question mark double quote was double quote colon double quote was not double quote right parenthesis. Line 32, indented twice. left angle bracket left angle bracket double quote found in colors double quote left angle bracket left angle bracket end l semicolon. Line 33. Blank. Line 34, indented once. forward slash forward slash search for double quote cyan double quote in colors. Line 35, indented once. found equals binary underscore search left parenthesis colors period begin left parenthesis right parenthesis comma colors period end left parenthesis right parenthesis comma double quote cyan double quote right parenthesis semicolon. This line is highlighted. Line 36, indented once. c out left angle bracket left angle bracket double quote back slash double quote cyan back slash double quote double quote left angle bracket left angle bracket left parenthesis found question mark double quote was double quote colon double quote was not double quote right parenthesis. Line 37, indented twice. left angle bracket left angle bracket double quote found in colors double quote left angle bracket left angle bracket end l semicolon. Line 38. right brace. The code output has 6 lines. The lines read as follows. Line 1. Unsorted array colon. Line 2. red orange yellow green blue indigo violet. Line 3. Sorted array colon. Line 4. blue green indigo orange red violet yellow. Line 5. indigo was found in colors. Line 6. cyan was not found in color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8411" y="1568185"/>
            <a:ext cx="7067178" cy="4652473"/>
          </a:xfrm>
          <a:prstGeom prst="rect">
            <a:avLst/>
          </a:prstGeom>
        </p:spPr>
      </p:pic>
    </p:spTree>
    <p:extLst>
      <p:ext uri="{BB962C8B-B14F-4D97-AF65-F5344CB8AC3E}">
        <p14:creationId xmlns:p14="http://schemas.microsoft.com/office/powerpoint/2010/main" val="2654402079"/>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7.8 Multidimensional </a:t>
            </a:r>
            <a:r>
              <a:rPr lang="en-IN" dirty="0" smtClean="0">
                <a:latin typeface="Consolas" panose="020B0609020204030204" pitchFamily="49" charset="0"/>
              </a:rPr>
              <a:t>Arrays</a:t>
            </a:r>
            <a:r>
              <a:rPr lang="en-IN" sz="2000" dirty="0" smtClean="0"/>
              <a:t> </a:t>
            </a:r>
            <a:r>
              <a:rPr lang="en-IN" sz="2000" b="0" dirty="0" smtClean="0"/>
              <a:t>(1 of 4)</a:t>
            </a:r>
            <a:endParaRPr lang="en-IN" sz="2000" b="0" dirty="0"/>
          </a:p>
        </p:txBody>
      </p:sp>
      <p:sp>
        <p:nvSpPr>
          <p:cNvPr id="3" name="Text Placeholder 2"/>
          <p:cNvSpPr>
            <a:spLocks noGrp="1"/>
          </p:cNvSpPr>
          <p:nvPr>
            <p:ph type="body" idx="1"/>
          </p:nvPr>
        </p:nvSpPr>
        <p:spPr/>
        <p:txBody>
          <a:bodyPr/>
          <a:lstStyle/>
          <a:p>
            <a:pPr eaLnBrk="1" hangingPunct="1"/>
            <a:r>
              <a:rPr lang="en-US" altLang="en-US" sz="1800" dirty="0">
                <a:solidFill>
                  <a:schemeClr val="tx1"/>
                </a:solidFill>
                <a:latin typeface="+mn-lt"/>
              </a:rPr>
              <a:t>You can use </a:t>
            </a:r>
            <a:r>
              <a:rPr lang="en-US" altLang="en-US" sz="1800" dirty="0">
                <a:solidFill>
                  <a:schemeClr val="tx1"/>
                </a:solidFill>
                <a:latin typeface="Consolas" panose="020B0609020204030204" pitchFamily="49" charset="0"/>
                <a:cs typeface="Calibri" panose="020F0502020204030204" pitchFamily="34" charset="0"/>
              </a:rPr>
              <a:t>arrays</a:t>
            </a:r>
            <a:r>
              <a:rPr lang="en-US" altLang="en-US" sz="1800" dirty="0">
                <a:solidFill>
                  <a:schemeClr val="tx1"/>
                </a:solidFill>
                <a:latin typeface="+mn-lt"/>
              </a:rPr>
              <a:t> with two dimensions (i.e., subscripts) to represent </a:t>
            </a:r>
            <a:r>
              <a:rPr lang="en-US" altLang="en-US" sz="1800" b="1" dirty="0">
                <a:solidFill>
                  <a:schemeClr val="tx1"/>
                </a:solidFill>
                <a:latin typeface="+mn-lt"/>
              </a:rPr>
              <a:t>tables of values </a:t>
            </a:r>
            <a:r>
              <a:rPr lang="en-US" altLang="en-US" sz="1800" dirty="0">
                <a:solidFill>
                  <a:schemeClr val="tx1"/>
                </a:solidFill>
                <a:latin typeface="+mn-lt"/>
              </a:rPr>
              <a:t>consisting of information arranged in </a:t>
            </a:r>
            <a:r>
              <a:rPr lang="en-US" altLang="en-US" sz="1800" b="1" dirty="0">
                <a:solidFill>
                  <a:schemeClr val="tx1"/>
                </a:solidFill>
                <a:latin typeface="+mn-lt"/>
              </a:rPr>
              <a:t>rows</a:t>
            </a:r>
            <a:r>
              <a:rPr lang="en-US" altLang="en-US" sz="1800" dirty="0">
                <a:solidFill>
                  <a:schemeClr val="tx1"/>
                </a:solidFill>
                <a:latin typeface="+mn-lt"/>
              </a:rPr>
              <a:t> and </a:t>
            </a:r>
            <a:r>
              <a:rPr lang="en-US" altLang="en-US" sz="1800" b="1" dirty="0">
                <a:solidFill>
                  <a:schemeClr val="tx1"/>
                </a:solidFill>
                <a:latin typeface="+mn-lt"/>
              </a:rPr>
              <a:t>columns</a:t>
            </a:r>
            <a:r>
              <a:rPr lang="en-US" altLang="en-US" sz="1800" dirty="0">
                <a:solidFill>
                  <a:schemeClr val="tx1"/>
                </a:solidFill>
                <a:latin typeface="+mn-lt"/>
              </a:rPr>
              <a:t>.</a:t>
            </a:r>
          </a:p>
          <a:p>
            <a:pPr eaLnBrk="1" hangingPunct="1"/>
            <a:r>
              <a:rPr lang="en-US" altLang="en-US" sz="1800" dirty="0">
                <a:solidFill>
                  <a:schemeClr val="tx1"/>
                </a:solidFill>
                <a:latin typeface="+mn-lt"/>
              </a:rPr>
              <a:t>To identify a particular table element, we must specify two subscripts—by convention, the first identifies the element’s </a:t>
            </a:r>
            <a:r>
              <a:rPr lang="en-US" altLang="en-US" sz="1800" b="1" dirty="0">
                <a:solidFill>
                  <a:schemeClr val="tx1"/>
                </a:solidFill>
                <a:latin typeface="+mn-lt"/>
              </a:rPr>
              <a:t>row</a:t>
            </a:r>
            <a:r>
              <a:rPr lang="en-US" altLang="en-US" sz="1800" dirty="0">
                <a:solidFill>
                  <a:schemeClr val="tx1"/>
                </a:solidFill>
                <a:latin typeface="+mn-lt"/>
              </a:rPr>
              <a:t> and the second identifies the element’s </a:t>
            </a:r>
            <a:r>
              <a:rPr lang="en-US" altLang="en-US" sz="1800" b="1" dirty="0">
                <a:solidFill>
                  <a:schemeClr val="tx1"/>
                </a:solidFill>
                <a:latin typeface="+mn-lt"/>
              </a:rPr>
              <a:t>column</a:t>
            </a:r>
            <a:r>
              <a:rPr lang="en-US" altLang="en-US" sz="1800" dirty="0">
                <a:solidFill>
                  <a:schemeClr val="tx1"/>
                </a:solidFill>
                <a:latin typeface="+mn-lt"/>
              </a:rPr>
              <a:t>.</a:t>
            </a:r>
          </a:p>
          <a:p>
            <a:pPr eaLnBrk="1" hangingPunct="1"/>
            <a:r>
              <a:rPr lang="en-US" altLang="en-US" sz="1800" dirty="0">
                <a:solidFill>
                  <a:schemeClr val="tx1"/>
                </a:solidFill>
                <a:latin typeface="+mn-lt"/>
              </a:rPr>
              <a:t>Often called </a:t>
            </a:r>
            <a:r>
              <a:rPr lang="en-US" altLang="en-US" sz="1800" b="1" dirty="0">
                <a:solidFill>
                  <a:schemeClr val="tx1"/>
                </a:solidFill>
                <a:latin typeface="+mn-lt"/>
              </a:rPr>
              <a:t>two-dimensional arrays </a:t>
            </a:r>
            <a:r>
              <a:rPr lang="en-US" altLang="en-US" sz="1800" dirty="0">
                <a:solidFill>
                  <a:schemeClr val="tx1"/>
                </a:solidFill>
                <a:latin typeface="+mn-lt"/>
              </a:rPr>
              <a:t>or </a:t>
            </a:r>
            <a:r>
              <a:rPr lang="en-US" altLang="en-US" sz="1800" b="1" dirty="0">
                <a:solidFill>
                  <a:schemeClr val="tx1"/>
                </a:solidFill>
                <a:latin typeface="+mn-lt"/>
              </a:rPr>
              <a:t>2-D arrays</a:t>
            </a:r>
            <a:r>
              <a:rPr lang="en-US" altLang="en-US" sz="1800" dirty="0">
                <a:solidFill>
                  <a:schemeClr val="tx1"/>
                </a:solidFill>
                <a:latin typeface="+mn-lt"/>
              </a:rPr>
              <a:t>.</a:t>
            </a:r>
          </a:p>
          <a:p>
            <a:pPr eaLnBrk="1" hangingPunct="1"/>
            <a:r>
              <a:rPr lang="en-US" altLang="en-US" sz="1800" dirty="0">
                <a:solidFill>
                  <a:schemeClr val="tx1"/>
                </a:solidFill>
                <a:latin typeface="+mn-lt"/>
              </a:rPr>
              <a:t>Arrays with two or more dimensions are known as </a:t>
            </a:r>
            <a:r>
              <a:rPr lang="en-US" altLang="en-US" sz="1800" b="1" dirty="0">
                <a:solidFill>
                  <a:schemeClr val="tx1"/>
                </a:solidFill>
                <a:latin typeface="+mn-lt"/>
              </a:rPr>
              <a:t>multidimensional</a:t>
            </a:r>
            <a:r>
              <a:rPr lang="en-US" altLang="en-US" sz="1800" dirty="0">
                <a:solidFill>
                  <a:schemeClr val="tx1"/>
                </a:solidFill>
                <a:latin typeface="+mn-lt"/>
              </a:rPr>
              <a:t> </a:t>
            </a:r>
            <a:r>
              <a:rPr lang="en-US" altLang="en-US" sz="1800" b="1" dirty="0">
                <a:solidFill>
                  <a:schemeClr val="tx1"/>
                </a:solidFill>
                <a:latin typeface="+mn-lt"/>
              </a:rPr>
              <a:t>arrays</a:t>
            </a:r>
            <a:r>
              <a:rPr lang="en-US" altLang="en-US" sz="1800" dirty="0">
                <a:solidFill>
                  <a:schemeClr val="tx1"/>
                </a:solidFill>
                <a:latin typeface="+mn-lt"/>
              </a:rPr>
              <a:t>.</a:t>
            </a:r>
          </a:p>
          <a:p>
            <a:pPr eaLnBrk="1" hangingPunct="1"/>
            <a:r>
              <a:rPr lang="en-US" altLang="en-US" sz="1800" dirty="0">
                <a:solidFill>
                  <a:schemeClr val="tx1"/>
                </a:solidFill>
                <a:latin typeface="+mn-lt"/>
              </a:rPr>
              <a:t>Figure 7.16 illustrates a two-dimensional array, </a:t>
            </a:r>
            <a:r>
              <a:rPr lang="en-US" altLang="en-US" sz="1800" dirty="0">
                <a:solidFill>
                  <a:schemeClr val="tx1"/>
                </a:solidFill>
                <a:latin typeface="Consolas" panose="020B0609020204030204" pitchFamily="49" charset="0"/>
              </a:rPr>
              <a:t>a</a:t>
            </a:r>
            <a:r>
              <a:rPr lang="en-US" altLang="en-US" sz="1800" dirty="0">
                <a:solidFill>
                  <a:schemeClr val="tx1"/>
                </a:solidFill>
                <a:latin typeface="+mn-lt"/>
              </a:rPr>
              <a:t>.</a:t>
            </a:r>
          </a:p>
          <a:p>
            <a:pPr lvl="1" eaLnBrk="1" hangingPunct="1"/>
            <a:r>
              <a:rPr lang="en-US" altLang="en-US" sz="1800" dirty="0">
                <a:solidFill>
                  <a:schemeClr val="tx1"/>
                </a:solidFill>
                <a:latin typeface="+mn-lt"/>
              </a:rPr>
              <a:t>The array contains three rows and four columns, so it’s said to be a 3-by-4 array.</a:t>
            </a:r>
          </a:p>
          <a:p>
            <a:pPr lvl="1" eaLnBrk="1" hangingPunct="1"/>
            <a:r>
              <a:rPr lang="en-US" altLang="en-US" sz="1800" dirty="0">
                <a:solidFill>
                  <a:schemeClr val="tx1"/>
                </a:solidFill>
                <a:latin typeface="+mn-lt"/>
              </a:rPr>
              <a:t>In general, an array with </a:t>
            </a:r>
            <a:r>
              <a:rPr lang="en-US" altLang="en-US" sz="1800" b="1" dirty="0">
                <a:solidFill>
                  <a:schemeClr val="tx1"/>
                </a:solidFill>
                <a:latin typeface="+mn-lt"/>
              </a:rPr>
              <a:t>m rows and n columns is called an m-by-n array</a:t>
            </a:r>
            <a:r>
              <a:rPr lang="en-US" altLang="en-US" sz="1800" b="1" dirty="0" smtClean="0">
                <a:solidFill>
                  <a:schemeClr val="tx1"/>
                </a:solidFill>
                <a:latin typeface="+mn-lt"/>
              </a:rPr>
              <a:t>.</a:t>
            </a:r>
            <a:endParaRPr lang="en-US" altLang="en-US" sz="1800" b="1" dirty="0">
              <a:solidFill>
                <a:schemeClr val="tx1"/>
              </a:solidFill>
              <a:latin typeface="+mn-lt"/>
            </a:endParaRPr>
          </a:p>
        </p:txBody>
      </p:sp>
    </p:spTree>
    <p:extLst>
      <p:ext uri="{BB962C8B-B14F-4D97-AF65-F5344CB8AC3E}">
        <p14:creationId xmlns:p14="http://schemas.microsoft.com/office/powerpoint/2010/main" val="1715198385"/>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IN" dirty="0"/>
              <a:t>Figure 7.16 Two-Dimensional </a:t>
            </a:r>
            <a:r>
              <a:rPr lang="en-IN" dirty="0">
                <a:latin typeface="Consolas" panose="020B0609020204030204" pitchFamily="49" charset="0"/>
              </a:rPr>
              <a:t>Array</a:t>
            </a:r>
            <a:r>
              <a:rPr lang="en-IN" dirty="0"/>
              <a:t> with Three Rows and Four Columns</a:t>
            </a:r>
          </a:p>
        </p:txBody>
      </p:sp>
      <p:pic>
        <p:nvPicPr>
          <p:cNvPr id="4" name="Picture 3" descr="A two dimensional array has 3 rows and 4 columns. The columns have the following headings from left to right. Column 0, Column 1, Column 2, Column 3. In each row entry, a is the array name, the first bracketed number is the row subscript, and the second bracketed number is the column subscript. The row entries are as follows. Row 0. a left bracket 0 right bracket left bracket 0 right bracket, a left bracket 0 right bracket left bracket 1 right bracket, a left bracket 0 right bracket left bracket 2 right bracket, a left bracket 0 right bracket left bracket 3 right bracket. Row 1. a left bracket 1 right bracket left bracket 0 right bracket, a left bracket 1 right bracket left bracket 1 right bracket, a left bracket 1 right bracket left bracket 2 right bracket, a left bracket 1 right bracket left bracket 3 right bracket. Row 2. a left bracket 2 right bracket left bracket 0 right bracket, a left bracket 2 right bracket left bracket 1 right bracket, a left bracket 2 right bracket left bracket 2 right bracket, a left bracket 2 right bracket left bracket 3 right bracket."/>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8444" y="2489966"/>
            <a:ext cx="7807113" cy="2649600"/>
          </a:xfrm>
          <a:prstGeom prst="rect">
            <a:avLst/>
          </a:prstGeom>
        </p:spPr>
      </p:pic>
    </p:spTree>
    <p:extLst>
      <p:ext uri="{BB962C8B-B14F-4D97-AF65-F5344CB8AC3E}">
        <p14:creationId xmlns:p14="http://schemas.microsoft.com/office/powerpoint/2010/main" val="1276707459"/>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Common Programming Error 7.5</a:t>
            </a:r>
          </a:p>
        </p:txBody>
      </p:sp>
      <p:sp>
        <p:nvSpPr>
          <p:cNvPr id="3" name="Text Placeholder 2"/>
          <p:cNvSpPr>
            <a:spLocks noGrp="1"/>
          </p:cNvSpPr>
          <p:nvPr>
            <p:ph idx="1"/>
          </p:nvPr>
        </p:nvSpPr>
        <p:spPr>
          <a:xfrm>
            <a:off x="457200" y="1600200"/>
            <a:ext cx="8229600" cy="502235"/>
          </a:xfrm>
        </p:spPr>
        <p:txBody>
          <a:bodyPr/>
          <a:lstStyle/>
          <a:p>
            <a:pPr marL="0" indent="0">
              <a:buNone/>
            </a:pPr>
            <a:r>
              <a:rPr lang="en-IN" sz="2400" dirty="0">
                <a:latin typeface="+mn-lt"/>
              </a:rPr>
              <a:t>Referencing a two-dimensional </a:t>
            </a:r>
            <a:r>
              <a:rPr lang="en-IN" sz="2400" dirty="0">
                <a:latin typeface="Consolas" panose="020B0609020204030204" pitchFamily="49" charset="0"/>
              </a:rPr>
              <a:t>array</a:t>
            </a:r>
            <a:r>
              <a:rPr lang="en-IN" sz="2400" dirty="0">
                <a:latin typeface="+mn-lt"/>
              </a:rPr>
              <a:t> </a:t>
            </a:r>
            <a:r>
              <a:rPr lang="en-IN" sz="2400" dirty="0" smtClean="0">
                <a:latin typeface="+mn-lt"/>
              </a:rPr>
              <a:t>element</a:t>
            </a:r>
            <a:endParaRPr lang="en-IN" sz="2400" dirty="0">
              <a:latin typeface="+mn-lt"/>
            </a:endParaRPr>
          </a:p>
        </p:txBody>
      </p:sp>
      <p:graphicFrame>
        <p:nvGraphicFramePr>
          <p:cNvPr id="4" name="Object 3" descr="a left bracket x right bracket left bracket y right bracket"/>
          <p:cNvGraphicFramePr>
            <a:graphicFrameLocks noChangeAspect="1"/>
          </p:cNvGraphicFramePr>
          <p:nvPr>
            <p:extLst>
              <p:ext uri="{D42A27DB-BD31-4B8C-83A1-F6EECF244321}">
                <p14:modId xmlns:p14="http://schemas.microsoft.com/office/powerpoint/2010/main" val="2127766771"/>
              </p:ext>
            </p:extLst>
          </p:nvPr>
        </p:nvGraphicFramePr>
        <p:xfrm>
          <a:off x="6896125" y="1697666"/>
          <a:ext cx="1119561" cy="398066"/>
        </p:xfrm>
        <a:graphic>
          <a:graphicData uri="http://schemas.openxmlformats.org/presentationml/2006/ole">
            <mc:AlternateContent xmlns:mc="http://schemas.openxmlformats.org/markup-compatibility/2006">
              <mc:Choice xmlns:v="urn:schemas-microsoft-com:vml" Requires="v">
                <p:oleObj spid="_x0000_s3416" name="Equation" r:id="rId3" imgW="571320" imgH="203040" progId="Equation.DSMT4">
                  <p:embed/>
                </p:oleObj>
              </mc:Choice>
              <mc:Fallback>
                <p:oleObj name="Equation" r:id="rId3" imgW="571320" imgH="203040" progId="Equation.DSMT4">
                  <p:embed/>
                  <p:pic>
                    <p:nvPicPr>
                      <p:cNvPr id="0" name=""/>
                      <p:cNvPicPr/>
                      <p:nvPr/>
                    </p:nvPicPr>
                    <p:blipFill>
                      <a:blip r:embed="rId4"/>
                      <a:stretch>
                        <a:fillRect/>
                      </a:stretch>
                    </p:blipFill>
                    <p:spPr>
                      <a:xfrm>
                        <a:off x="6896125" y="1697666"/>
                        <a:ext cx="1119561" cy="398066"/>
                      </a:xfrm>
                      <a:prstGeom prst="rect">
                        <a:avLst/>
                      </a:prstGeom>
                    </p:spPr>
                  </p:pic>
                </p:oleObj>
              </mc:Fallback>
            </mc:AlternateContent>
          </a:graphicData>
        </a:graphic>
      </p:graphicFrame>
      <p:sp>
        <p:nvSpPr>
          <p:cNvPr id="6" name="Content Placeholder 5"/>
          <p:cNvSpPr>
            <a:spLocks noGrp="1"/>
          </p:cNvSpPr>
          <p:nvPr>
            <p:ph idx="13"/>
          </p:nvPr>
        </p:nvSpPr>
        <p:spPr>
          <a:xfrm>
            <a:off x="457200" y="2012143"/>
            <a:ext cx="2017059" cy="397204"/>
          </a:xfrm>
        </p:spPr>
        <p:txBody>
          <a:bodyPr/>
          <a:lstStyle/>
          <a:p>
            <a:pPr marL="0" indent="0">
              <a:buNone/>
            </a:pPr>
            <a:r>
              <a:rPr lang="en-IN" sz="2400" dirty="0" smtClean="0">
                <a:latin typeface="+mn-lt"/>
              </a:rPr>
              <a:t>incorrectly as</a:t>
            </a:r>
            <a:endParaRPr lang="en-US" sz="2400" dirty="0">
              <a:latin typeface="+mn-lt"/>
            </a:endParaRPr>
          </a:p>
        </p:txBody>
      </p:sp>
      <p:graphicFrame>
        <p:nvGraphicFramePr>
          <p:cNvPr id="5" name="Object 4" descr="a left bracket x comma y right bracket"/>
          <p:cNvGraphicFramePr>
            <a:graphicFrameLocks noChangeAspect="1"/>
          </p:cNvGraphicFramePr>
          <p:nvPr>
            <p:extLst>
              <p:ext uri="{D42A27DB-BD31-4B8C-83A1-F6EECF244321}">
                <p14:modId xmlns:p14="http://schemas.microsoft.com/office/powerpoint/2010/main" val="2863515851"/>
              </p:ext>
            </p:extLst>
          </p:nvPr>
        </p:nvGraphicFramePr>
        <p:xfrm>
          <a:off x="2381562" y="2108393"/>
          <a:ext cx="1109204" cy="432865"/>
        </p:xfrm>
        <a:graphic>
          <a:graphicData uri="http://schemas.openxmlformats.org/presentationml/2006/ole">
            <mc:AlternateContent xmlns:mc="http://schemas.openxmlformats.org/markup-compatibility/2006">
              <mc:Choice xmlns:v="urn:schemas-microsoft-com:vml" Requires="v">
                <p:oleObj spid="_x0000_s3417" name="Equation" r:id="rId5" imgW="520560" imgH="203040" progId="Equation.DSMT4">
                  <p:embed/>
                </p:oleObj>
              </mc:Choice>
              <mc:Fallback>
                <p:oleObj name="Equation" r:id="rId5" imgW="520560" imgH="203040" progId="Equation.DSMT4">
                  <p:embed/>
                  <p:pic>
                    <p:nvPicPr>
                      <p:cNvPr id="0" name=""/>
                      <p:cNvPicPr/>
                      <p:nvPr/>
                    </p:nvPicPr>
                    <p:blipFill>
                      <a:blip r:embed="rId6"/>
                      <a:stretch>
                        <a:fillRect/>
                      </a:stretch>
                    </p:blipFill>
                    <p:spPr>
                      <a:xfrm>
                        <a:off x="2381562" y="2108393"/>
                        <a:ext cx="1109204" cy="432865"/>
                      </a:xfrm>
                      <a:prstGeom prst="rect">
                        <a:avLst/>
                      </a:prstGeom>
                    </p:spPr>
                  </p:pic>
                </p:oleObj>
              </mc:Fallback>
            </mc:AlternateContent>
          </a:graphicData>
        </a:graphic>
      </p:graphicFrame>
      <p:sp>
        <p:nvSpPr>
          <p:cNvPr id="7" name="Content Placeholder 6"/>
          <p:cNvSpPr>
            <a:spLocks noGrp="1"/>
          </p:cNvSpPr>
          <p:nvPr>
            <p:ph idx="14"/>
          </p:nvPr>
        </p:nvSpPr>
        <p:spPr>
          <a:xfrm>
            <a:off x="457200" y="2012143"/>
            <a:ext cx="8229600" cy="1656215"/>
          </a:xfrm>
        </p:spPr>
        <p:txBody>
          <a:bodyPr/>
          <a:lstStyle/>
          <a:p>
            <a:pPr marL="0" indent="2968625">
              <a:buNone/>
            </a:pPr>
            <a:r>
              <a:rPr lang="en-IN" sz="2400" dirty="0" smtClean="0">
                <a:latin typeface="+mn-lt"/>
              </a:rPr>
              <a:t>is </a:t>
            </a:r>
            <a:r>
              <a:rPr lang="en-IN" sz="2400" dirty="0">
                <a:latin typeface="+mn-lt"/>
              </a:rPr>
              <a:t>an error. Actually, </a:t>
            </a:r>
            <a:r>
              <a:rPr lang="en-IN" sz="2400" dirty="0" smtClean="0">
                <a:latin typeface="Consolas" panose="020B0609020204030204" pitchFamily="49" charset="0"/>
              </a:rPr>
              <a:t>a[x, y] </a:t>
            </a:r>
            <a:r>
              <a:rPr lang="en-IN" sz="2400" dirty="0" smtClean="0">
                <a:latin typeface="+mn-lt"/>
              </a:rPr>
              <a:t>is </a:t>
            </a:r>
            <a:r>
              <a:rPr lang="en-IN" sz="2400" dirty="0">
                <a:latin typeface="+mn-lt"/>
              </a:rPr>
              <a:t>treated as </a:t>
            </a:r>
            <a:r>
              <a:rPr lang="en-IN" sz="2400" dirty="0">
                <a:latin typeface="Consolas" panose="020B0609020204030204" pitchFamily="49" charset="0"/>
              </a:rPr>
              <a:t>a[y]</a:t>
            </a:r>
            <a:r>
              <a:rPr lang="en-IN" sz="2400" dirty="0">
                <a:latin typeface="+mn-lt"/>
              </a:rPr>
              <a:t>, because C++ evaluates the expression </a:t>
            </a:r>
            <a:r>
              <a:rPr lang="en-IN" sz="2400" dirty="0">
                <a:latin typeface="Consolas" panose="020B0609020204030204" pitchFamily="49" charset="0"/>
              </a:rPr>
              <a:t>x, y </a:t>
            </a:r>
            <a:r>
              <a:rPr lang="en-IN" sz="2400" dirty="0">
                <a:latin typeface="+mn-lt"/>
              </a:rPr>
              <a:t>(containing a comma operator) simply as </a:t>
            </a:r>
            <a:r>
              <a:rPr lang="en-IN" sz="2400" dirty="0">
                <a:latin typeface="Consolas" panose="020B0609020204030204" pitchFamily="49" charset="0"/>
              </a:rPr>
              <a:t>y</a:t>
            </a:r>
            <a:r>
              <a:rPr lang="en-IN" sz="2400" dirty="0">
                <a:latin typeface="+mn-lt"/>
              </a:rPr>
              <a:t> (the last of the comma-separated expressions</a:t>
            </a:r>
            <a:r>
              <a:rPr lang="en-IN" sz="2400" dirty="0" smtClean="0">
                <a:latin typeface="+mn-lt"/>
              </a:rPr>
              <a:t>).</a:t>
            </a:r>
            <a:endParaRPr lang="en-IN" sz="2400" dirty="0">
              <a:latin typeface="+mn-lt"/>
            </a:endParaRPr>
          </a:p>
        </p:txBody>
      </p:sp>
    </p:spTree>
    <p:extLst>
      <p:ext uri="{BB962C8B-B14F-4D97-AF65-F5344CB8AC3E}">
        <p14:creationId xmlns:p14="http://schemas.microsoft.com/office/powerpoint/2010/main" val="69810254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7.2 Arrays </a:t>
            </a:r>
            <a:r>
              <a:rPr lang="en-IN" sz="2000" b="0" dirty="0" smtClean="0"/>
              <a:t>(1 of 2)</a:t>
            </a:r>
            <a:endParaRPr lang="en-IN" sz="2000" b="0" dirty="0"/>
          </a:p>
        </p:txBody>
      </p:sp>
      <p:sp>
        <p:nvSpPr>
          <p:cNvPr id="3" name="Text Placeholder 2"/>
          <p:cNvSpPr>
            <a:spLocks noGrp="1"/>
          </p:cNvSpPr>
          <p:nvPr>
            <p:ph type="body" idx="1"/>
          </p:nvPr>
        </p:nvSpPr>
        <p:spPr/>
        <p:txBody>
          <a:bodyPr/>
          <a:lstStyle/>
          <a:p>
            <a:pPr eaLnBrk="1" hangingPunct="1"/>
            <a:r>
              <a:rPr lang="en-US" altLang="en-US" sz="2400" dirty="0">
                <a:solidFill>
                  <a:srgbClr val="000000"/>
                </a:solidFill>
                <a:latin typeface="+mn-lt"/>
              </a:rPr>
              <a:t>An array is a </a:t>
            </a:r>
            <a:r>
              <a:rPr lang="en-US" altLang="en-US" sz="2400" b="1" dirty="0">
                <a:solidFill>
                  <a:srgbClr val="000000"/>
                </a:solidFill>
                <a:latin typeface="+mn-lt"/>
              </a:rPr>
              <a:t>contiguous</a:t>
            </a:r>
            <a:r>
              <a:rPr lang="en-US" altLang="en-US" sz="2400" dirty="0">
                <a:solidFill>
                  <a:srgbClr val="000000"/>
                </a:solidFill>
                <a:latin typeface="+mn-lt"/>
              </a:rPr>
              <a:t> group of memory locations that all have the same type.</a:t>
            </a:r>
          </a:p>
          <a:p>
            <a:pPr eaLnBrk="1" hangingPunct="1"/>
            <a:r>
              <a:rPr lang="en-US" altLang="en-US" sz="2400" dirty="0">
                <a:solidFill>
                  <a:srgbClr val="000000"/>
                </a:solidFill>
                <a:latin typeface="+mn-lt"/>
              </a:rPr>
              <a:t>To refer to a particular location or element in the array, specify the name of the array and the </a:t>
            </a:r>
            <a:r>
              <a:rPr lang="en-US" altLang="en-US" sz="2400" b="1" dirty="0">
                <a:solidFill>
                  <a:schemeClr val="bg2"/>
                </a:solidFill>
                <a:latin typeface="+mn-lt"/>
              </a:rPr>
              <a:t>position number </a:t>
            </a:r>
            <a:r>
              <a:rPr lang="en-US" altLang="en-US" sz="2400" dirty="0">
                <a:solidFill>
                  <a:srgbClr val="000000"/>
                </a:solidFill>
                <a:latin typeface="+mn-lt"/>
              </a:rPr>
              <a:t>of the particular element.</a:t>
            </a:r>
          </a:p>
          <a:p>
            <a:pPr eaLnBrk="1" hangingPunct="1"/>
            <a:r>
              <a:rPr lang="en-US" altLang="en-US" sz="2400" dirty="0">
                <a:solidFill>
                  <a:srgbClr val="000000"/>
                </a:solidFill>
                <a:latin typeface="+mn-lt"/>
              </a:rPr>
              <a:t>Figure 7.1 shows an integer array called </a:t>
            </a:r>
            <a:r>
              <a:rPr lang="en-US" altLang="en-US" sz="2400" dirty="0">
                <a:solidFill>
                  <a:srgbClr val="000000"/>
                </a:solidFill>
                <a:latin typeface="Consolas" panose="020B0609020204030204" pitchFamily="49" charset="0"/>
              </a:rPr>
              <a:t>c</a:t>
            </a:r>
            <a:r>
              <a:rPr lang="en-US" altLang="en-US" sz="2400" dirty="0">
                <a:solidFill>
                  <a:srgbClr val="000000"/>
                </a:solidFill>
                <a:latin typeface="+mn-lt"/>
              </a:rPr>
              <a:t>.</a:t>
            </a:r>
          </a:p>
          <a:p>
            <a:pPr eaLnBrk="1" hangingPunct="1"/>
            <a:r>
              <a:rPr lang="en-US" altLang="en-US" sz="2400" dirty="0" smtClean="0">
                <a:solidFill>
                  <a:srgbClr val="000000"/>
                </a:solidFill>
                <a:latin typeface="+mn-lt"/>
              </a:rPr>
              <a:t>12 </a:t>
            </a:r>
            <a:r>
              <a:rPr lang="en-US" altLang="en-US" sz="2400" b="1" dirty="0" smtClean="0">
                <a:solidFill>
                  <a:schemeClr val="bg2"/>
                </a:solidFill>
                <a:latin typeface="+mn-lt"/>
              </a:rPr>
              <a:t>elements</a:t>
            </a:r>
            <a:r>
              <a:rPr lang="en-US" altLang="en-US" sz="2400" dirty="0" smtClean="0">
                <a:solidFill>
                  <a:srgbClr val="000000"/>
                </a:solidFill>
                <a:latin typeface="+mn-lt"/>
              </a:rPr>
              <a:t>.</a:t>
            </a:r>
          </a:p>
          <a:p>
            <a:r>
              <a:rPr lang="en-US" altLang="en-US" sz="2400" dirty="0">
                <a:solidFill>
                  <a:srgbClr val="000000"/>
                </a:solidFill>
              </a:rPr>
              <a:t>The position number is more formally called a </a:t>
            </a:r>
            <a:r>
              <a:rPr lang="en-US" altLang="en-US" sz="2400" b="1" dirty="0">
                <a:solidFill>
                  <a:schemeClr val="bg2"/>
                </a:solidFill>
              </a:rPr>
              <a:t>subscript</a:t>
            </a:r>
            <a:r>
              <a:rPr lang="en-US" altLang="en-US" sz="2400" dirty="0">
                <a:solidFill>
                  <a:srgbClr val="000000"/>
                </a:solidFill>
              </a:rPr>
              <a:t> or </a:t>
            </a:r>
            <a:r>
              <a:rPr lang="en-US" altLang="en-US" sz="2400" b="1" dirty="0">
                <a:solidFill>
                  <a:schemeClr val="bg2"/>
                </a:solidFill>
              </a:rPr>
              <a:t>index</a:t>
            </a:r>
            <a:r>
              <a:rPr lang="en-US" altLang="en-US" sz="2400" dirty="0">
                <a:solidFill>
                  <a:srgbClr val="0000FF"/>
                </a:solidFill>
              </a:rPr>
              <a:t> </a:t>
            </a:r>
            <a:r>
              <a:rPr lang="en-US" altLang="en-US" sz="2400" dirty="0">
                <a:solidFill>
                  <a:srgbClr val="000000"/>
                </a:solidFill>
                <a:latin typeface="Consolas" panose="020B0609020204030204" pitchFamily="49" charset="0"/>
              </a:rPr>
              <a:t>(this number specifies the number of elements from the beginning of the array</a:t>
            </a:r>
            <a:r>
              <a:rPr lang="en-US" altLang="en-US" sz="2400" dirty="0" smtClean="0">
                <a:solidFill>
                  <a:srgbClr val="000000"/>
                </a:solidFill>
                <a:latin typeface="Consolas" panose="020B0609020204030204" pitchFamily="49" charset="0"/>
              </a:rPr>
              <a:t>)</a:t>
            </a:r>
            <a:r>
              <a:rPr lang="en-US" altLang="en-US" sz="2400" dirty="0" smtClean="0">
                <a:solidFill>
                  <a:srgbClr val="000000"/>
                </a:solidFill>
              </a:rPr>
              <a:t>.</a:t>
            </a:r>
            <a:endParaRPr lang="en-US" altLang="en-US" sz="2400" dirty="0">
              <a:solidFill>
                <a:srgbClr val="000000"/>
              </a:solidFill>
            </a:endParaRPr>
          </a:p>
        </p:txBody>
      </p:sp>
    </p:spTree>
    <p:extLst>
      <p:ext uri="{BB962C8B-B14F-4D97-AF65-F5344CB8AC3E}">
        <p14:creationId xmlns:p14="http://schemas.microsoft.com/office/powerpoint/2010/main" val="204037062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7.8 Multidimensional </a:t>
            </a:r>
            <a:r>
              <a:rPr lang="en-IN" dirty="0" smtClean="0">
                <a:latin typeface="Consolas" panose="020B0609020204030204" pitchFamily="49" charset="0"/>
              </a:rPr>
              <a:t>Arrays</a:t>
            </a:r>
            <a:r>
              <a:rPr lang="en-IN" dirty="0" smtClean="0"/>
              <a:t> </a:t>
            </a:r>
            <a:r>
              <a:rPr lang="en-IN" sz="2000" b="0" dirty="0" smtClean="0"/>
              <a:t>(2 of 4)</a:t>
            </a:r>
            <a:endParaRPr lang="en-IN" sz="2000" b="0" dirty="0"/>
          </a:p>
        </p:txBody>
      </p:sp>
      <p:sp>
        <p:nvSpPr>
          <p:cNvPr id="3" name="Text Placeholder 2"/>
          <p:cNvSpPr>
            <a:spLocks noGrp="1"/>
          </p:cNvSpPr>
          <p:nvPr>
            <p:ph type="body" idx="1"/>
          </p:nvPr>
        </p:nvSpPr>
        <p:spPr/>
        <p:txBody>
          <a:bodyPr/>
          <a:lstStyle/>
          <a:p>
            <a:pPr eaLnBrk="1" hangingPunct="1">
              <a:defRPr/>
            </a:pPr>
            <a:r>
              <a:rPr lang="en-US" sz="2400" dirty="0">
                <a:solidFill>
                  <a:srgbClr val="000000"/>
                </a:solidFill>
                <a:latin typeface="+mn-lt"/>
              </a:rPr>
              <a:t>Figure 7.17 demonstrates initializing two-dimensional </a:t>
            </a:r>
            <a:r>
              <a:rPr lang="en-US" sz="2400" dirty="0">
                <a:solidFill>
                  <a:srgbClr val="000000"/>
                </a:solidFill>
                <a:latin typeface="Consolas" panose="020B0609020204030204" pitchFamily="49" charset="0"/>
              </a:rPr>
              <a:t>arrays</a:t>
            </a:r>
            <a:r>
              <a:rPr lang="en-US" sz="2400" dirty="0">
                <a:solidFill>
                  <a:srgbClr val="000000"/>
                </a:solidFill>
                <a:latin typeface="+mn-lt"/>
              </a:rPr>
              <a:t> in declarations</a:t>
            </a:r>
            <a:r>
              <a:rPr lang="en-US" sz="2400" dirty="0" smtClean="0">
                <a:solidFill>
                  <a:srgbClr val="000000"/>
                </a:solidFill>
                <a:latin typeface="+mn-lt"/>
              </a:rPr>
              <a:t>.</a:t>
            </a:r>
            <a:endParaRPr lang="en-US" sz="2400" dirty="0">
              <a:solidFill>
                <a:srgbClr val="000000"/>
              </a:solidFill>
              <a:latin typeface="+mn-lt"/>
            </a:endParaRPr>
          </a:p>
          <a:p>
            <a:pPr eaLnBrk="1" hangingPunct="1">
              <a:defRPr/>
            </a:pPr>
            <a:r>
              <a:rPr lang="en-US" sz="2400" dirty="0">
                <a:solidFill>
                  <a:srgbClr val="000000"/>
                </a:solidFill>
                <a:latin typeface="+mn-lt"/>
              </a:rPr>
              <a:t>In each </a:t>
            </a:r>
            <a:r>
              <a:rPr lang="en-US" sz="2400" dirty="0" smtClean="0">
                <a:solidFill>
                  <a:srgbClr val="000000"/>
                </a:solidFill>
                <a:latin typeface="Consolas" panose="020B0609020204030204" pitchFamily="49" charset="0"/>
              </a:rPr>
              <a:t>array</a:t>
            </a:r>
            <a:r>
              <a:rPr lang="en-US" sz="2400" dirty="0" smtClean="0">
                <a:solidFill>
                  <a:srgbClr val="000000"/>
                </a:solidFill>
                <a:latin typeface="+mn-lt"/>
              </a:rPr>
              <a:t>, </a:t>
            </a:r>
            <a:r>
              <a:rPr lang="en-US" sz="2400" dirty="0">
                <a:solidFill>
                  <a:srgbClr val="000000"/>
                </a:solidFill>
                <a:latin typeface="+mn-lt"/>
              </a:rPr>
              <a:t>the type of its elements is specified as</a:t>
            </a:r>
          </a:p>
          <a:p>
            <a:pPr lvl="1">
              <a:defRPr/>
            </a:pPr>
            <a:r>
              <a:rPr lang="en-US" sz="2400" dirty="0">
                <a:solidFill>
                  <a:srgbClr val="000000"/>
                </a:solidFill>
                <a:latin typeface="Consolas" panose="020B0609020204030204" pitchFamily="49" charset="0"/>
              </a:rPr>
              <a:t>array&lt;</a:t>
            </a:r>
            <a:r>
              <a:rPr lang="en-US" sz="2400" b="1" dirty="0">
                <a:solidFill>
                  <a:schemeClr val="tx1"/>
                </a:solidFill>
                <a:latin typeface="Consolas" panose="020B0609020204030204" pitchFamily="49" charset="0"/>
              </a:rPr>
              <a:t>int</a:t>
            </a:r>
            <a:r>
              <a:rPr lang="en-US" sz="2400" dirty="0">
                <a:solidFill>
                  <a:srgbClr val="000000"/>
                </a:solidFill>
                <a:latin typeface="Consolas" panose="020B0609020204030204" pitchFamily="49" charset="0"/>
              </a:rPr>
              <a:t>, columns&gt;</a:t>
            </a:r>
          </a:p>
          <a:p>
            <a:pPr eaLnBrk="1" hangingPunct="1">
              <a:defRPr/>
            </a:pPr>
            <a:r>
              <a:rPr lang="en-US" sz="2400" dirty="0">
                <a:solidFill>
                  <a:srgbClr val="000000"/>
                </a:solidFill>
                <a:latin typeface="+mn-lt"/>
              </a:rPr>
              <a:t>Each </a:t>
            </a:r>
            <a:r>
              <a:rPr lang="en-US" sz="2400" dirty="0">
                <a:solidFill>
                  <a:srgbClr val="000000"/>
                </a:solidFill>
                <a:latin typeface="Consolas" panose="020B0609020204030204" pitchFamily="49" charset="0"/>
              </a:rPr>
              <a:t>array</a:t>
            </a:r>
            <a:r>
              <a:rPr lang="en-US" sz="2400" dirty="0">
                <a:solidFill>
                  <a:srgbClr val="000000"/>
                </a:solidFill>
                <a:latin typeface="+mn-lt"/>
              </a:rPr>
              <a:t> contains as its elements three-element </a:t>
            </a:r>
            <a:r>
              <a:rPr lang="en-US" sz="2400" dirty="0">
                <a:solidFill>
                  <a:srgbClr val="000000"/>
                </a:solidFill>
                <a:latin typeface="Consolas" panose="020B0609020204030204" pitchFamily="49" charset="0"/>
              </a:rPr>
              <a:t>arrays</a:t>
            </a:r>
            <a:r>
              <a:rPr lang="en-US" sz="2400" dirty="0">
                <a:solidFill>
                  <a:srgbClr val="000000"/>
                </a:solidFill>
                <a:latin typeface="+mn-lt"/>
              </a:rPr>
              <a:t> of </a:t>
            </a:r>
            <a:r>
              <a:rPr lang="en-US" sz="2400" dirty="0">
                <a:solidFill>
                  <a:srgbClr val="000000"/>
                </a:solidFill>
                <a:latin typeface="Consolas" panose="020B0609020204030204" pitchFamily="49" charset="0"/>
              </a:rPr>
              <a:t>int</a:t>
            </a:r>
            <a:r>
              <a:rPr lang="en-US" sz="2400" dirty="0">
                <a:solidFill>
                  <a:srgbClr val="000000"/>
                </a:solidFill>
                <a:latin typeface="+mn-lt"/>
              </a:rPr>
              <a:t> values—the constant </a:t>
            </a:r>
            <a:r>
              <a:rPr lang="en-US" sz="2400" dirty="0">
                <a:solidFill>
                  <a:srgbClr val="000000"/>
                </a:solidFill>
                <a:latin typeface="Consolas" panose="020B0609020204030204" pitchFamily="49" charset="0"/>
              </a:rPr>
              <a:t>columns</a:t>
            </a:r>
            <a:r>
              <a:rPr lang="en-US" sz="2400" dirty="0">
                <a:solidFill>
                  <a:srgbClr val="000000"/>
                </a:solidFill>
                <a:latin typeface="+mn-lt"/>
              </a:rPr>
              <a:t> has the value 3</a:t>
            </a:r>
            <a:r>
              <a:rPr lang="en-US" sz="2400" dirty="0" smtClean="0">
                <a:solidFill>
                  <a:srgbClr val="000000"/>
                </a:solidFill>
                <a:latin typeface="+mn-lt"/>
              </a:rPr>
              <a:t>.</a:t>
            </a:r>
            <a:endParaRPr lang="en-US" sz="2400" dirty="0">
              <a:solidFill>
                <a:srgbClr val="000000"/>
              </a:solidFill>
              <a:latin typeface="+mn-lt"/>
            </a:endParaRPr>
          </a:p>
        </p:txBody>
      </p:sp>
    </p:spTree>
    <p:extLst>
      <p:ext uri="{BB962C8B-B14F-4D97-AF65-F5344CB8AC3E}">
        <p14:creationId xmlns:p14="http://schemas.microsoft.com/office/powerpoint/2010/main" val="216581563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IN" dirty="0"/>
              <a:t>Figure 7.17 Initializing Multidimensional </a:t>
            </a:r>
            <a:r>
              <a:rPr lang="en-IN" dirty="0" smtClean="0">
                <a:latin typeface="Consolas" panose="020B0609020204030204" pitchFamily="49" charset="0"/>
              </a:rPr>
              <a:t>Arrays</a:t>
            </a:r>
            <a:r>
              <a:rPr lang="en-IN" dirty="0" smtClean="0"/>
              <a:t> </a:t>
            </a:r>
            <a:r>
              <a:rPr lang="en-IN" sz="2000" b="0" dirty="0" smtClean="0"/>
              <a:t>(1 of 2)</a:t>
            </a:r>
            <a:endParaRPr lang="en-IN" sz="2000" b="0" dirty="0"/>
          </a:p>
        </p:txBody>
      </p:sp>
      <p:pic>
        <p:nvPicPr>
          <p:cNvPr id="4" name="Picture 3" descr="Computer code and output. The code has 33 lines. The lines read as follows. Line 1. forward slash forward slash F i g period 7 period 17 colon f i g 07 underscore 17 period c p p. Line 2. forward slash forward slash Initializing multidimensional arrays period. Line 3. hash include left angle bracket i o stream right angle bracket. Line 4. hash include left angle bracket array right angle bracket. Line 5. using namespace s t d semicolon. Line 6. Blank. Line 7. c o n s t size underscore t rows left brace 2 right brace semicolon. Line 8. c o n s t size underscore t columns left brace 3 right brace semicolon. Line 9. void print Array left parenthesis c o n s t array left angle bracket array left angle bracket i n t comma columns right angle bracket comma rows right angle bracket ampersand right parenthesis semicolon. Line 10. Blank. Line 11. i n t main left parenthesis right parenthesis left brace. Line 12, indented once. array left angle bracket array left angle bracket i n t comma columns right angle bracket comma rows right angle bracket array 1 left brace 1 comma 2 comma 3 comma 4 comma 5 comma 6 right brace semicolon. Line 13, indented once. array left angle bracket array left angle bracket i n t comma columns right angle bracket comma rows right angle bracket array 2 left brace 1 comma 2 comma 3 comma 4 comma 5 right brace semicolon. Line 14. Blank. Line 15, indented once. c out left angle bracket left angle bracket double quote Values in array 1 by row are colon double quote left angle bracket left angle bracket end l semicolon. Line 16, indented once. print Array left parenthesis array 1 right parenthesis semicolon. Line 17. Blank. Line 18, indented once. c out left angle bracket left angle bracket double quote back slash n Values in array 2 by row are colon double quote left angle bracket left angle bracket end l semicolon. Line 19, indented once. print Array left parenthesis array 2 right parenthesis semicolon. Line 20. right brace. Line 21. Blank."/>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1259" y="1521328"/>
            <a:ext cx="7321482" cy="4519759"/>
          </a:xfrm>
          <a:prstGeom prst="rect">
            <a:avLst/>
          </a:prstGeom>
        </p:spPr>
      </p:pic>
    </p:spTree>
    <p:extLst>
      <p:ext uri="{BB962C8B-B14F-4D97-AF65-F5344CB8AC3E}">
        <p14:creationId xmlns:p14="http://schemas.microsoft.com/office/powerpoint/2010/main" val="115969022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IN" dirty="0"/>
              <a:t>Figure 7.17 Initializing Multidimensional </a:t>
            </a:r>
            <a:r>
              <a:rPr lang="en-IN" dirty="0">
                <a:latin typeface="Consolas" panose="020B0609020204030204" pitchFamily="49" charset="0"/>
              </a:rPr>
              <a:t>Arrays</a:t>
            </a:r>
            <a:r>
              <a:rPr lang="en-IN" dirty="0"/>
              <a:t> </a:t>
            </a:r>
            <a:r>
              <a:rPr lang="en-IN" sz="2000" b="0" dirty="0" smtClean="0"/>
              <a:t>(2 </a:t>
            </a:r>
            <a:r>
              <a:rPr lang="en-IN" sz="2000" b="0" dirty="0"/>
              <a:t>of 2)</a:t>
            </a:r>
            <a:endParaRPr lang="en-IN" dirty="0"/>
          </a:p>
        </p:txBody>
      </p:sp>
      <p:pic>
        <p:nvPicPr>
          <p:cNvPr id="4" name="Picture 3" descr="The code continues. Line 22. forward slash forward slash output array with two rows and three columns. Line 23. void print Array left parenthesis c o n s t array left angle bracket array left angle bracket i n t comma columns right angle bracket comma rows right angle bracket ampersand a right parenthesis left brace. Line 24, indented once. forward slash forward slash loop through array single quote s rows. Line 25, indented once. for left parenthesis auto c o n s t ampersand row colon a right parenthesis left brace. Line 26, indented twice. forward slash forward slash loop through columns of current row. Line 27, indented twice. for left parenthesis auto c o n s t ampersand element colon row right parenthesis left brace. Line 28, indented 3 times. c out left angle bracket left angle bracket element left angle bracket left angle bracket single quote single quote semicolon. Line 29, indented twice. right brace. Line 30. Blank. Line 31, indented twice. c out left angle bracket left angle bracket end l semicolon forward slash forward slash start new line of output. Line 32, indented once. right brace. Line 33. right brace. The code output has 6 lines. The lines read as follows. Line 1. Values in array 1 by row are colon. Line 2. 1 2 3. Line 3. 4 5 6. Line 4. Values in array 2 by row are colon. Line 5. 1 2 3. Line 6. 4 5 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6946" y="1680492"/>
            <a:ext cx="7850108" cy="4453681"/>
          </a:xfrm>
          <a:prstGeom prst="rect">
            <a:avLst/>
          </a:prstGeom>
        </p:spPr>
      </p:pic>
    </p:spTree>
    <p:extLst>
      <p:ext uri="{BB962C8B-B14F-4D97-AF65-F5344CB8AC3E}">
        <p14:creationId xmlns:p14="http://schemas.microsoft.com/office/powerpoint/2010/main" val="378864309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7.8 Multidimensional </a:t>
            </a:r>
            <a:r>
              <a:rPr lang="en-IN" dirty="0" smtClean="0">
                <a:latin typeface="Consolas" panose="020B0609020204030204" pitchFamily="49" charset="0"/>
              </a:rPr>
              <a:t>Arrays</a:t>
            </a:r>
            <a:r>
              <a:rPr lang="en-IN" dirty="0" smtClean="0"/>
              <a:t> </a:t>
            </a:r>
            <a:r>
              <a:rPr lang="en-IN" sz="2000" b="0" dirty="0" smtClean="0"/>
              <a:t>(3 of 4)</a:t>
            </a:r>
            <a:endParaRPr lang="en-IN" sz="2000" b="0" dirty="0"/>
          </a:p>
        </p:txBody>
      </p:sp>
      <p:sp>
        <p:nvSpPr>
          <p:cNvPr id="3" name="Text Placeholder 2"/>
          <p:cNvSpPr>
            <a:spLocks noGrp="1"/>
          </p:cNvSpPr>
          <p:nvPr>
            <p:ph type="body" idx="1"/>
          </p:nvPr>
        </p:nvSpPr>
        <p:spPr/>
        <p:txBody>
          <a:bodyPr/>
          <a:lstStyle/>
          <a:p>
            <a:pPr marL="0" indent="0" eaLnBrk="1" hangingPunct="1">
              <a:spcBef>
                <a:spcPts val="0"/>
              </a:spcBef>
              <a:buFont typeface="Wingdings 3" panose="05040102010807070707" pitchFamily="18" charset="2"/>
              <a:buNone/>
              <a:defRPr/>
            </a:pPr>
            <a:r>
              <a:rPr lang="en-US" sz="2400" b="1" dirty="0">
                <a:solidFill>
                  <a:srgbClr val="000000"/>
                </a:solidFill>
                <a:latin typeface="+mn-lt"/>
              </a:rPr>
              <a:t>Nested Range-Based </a:t>
            </a:r>
            <a:r>
              <a:rPr lang="en-US" sz="2400" b="1" dirty="0">
                <a:solidFill>
                  <a:srgbClr val="000000"/>
                </a:solidFill>
                <a:latin typeface="Consolas" panose="020B0609020204030204" pitchFamily="49" charset="0"/>
              </a:rPr>
              <a:t>for</a:t>
            </a:r>
            <a:r>
              <a:rPr lang="en-US" sz="2400" b="1" dirty="0">
                <a:solidFill>
                  <a:srgbClr val="000000"/>
                </a:solidFill>
                <a:latin typeface="+mn-lt"/>
              </a:rPr>
              <a:t> </a:t>
            </a:r>
            <a:r>
              <a:rPr lang="en-US" sz="2400" b="1" dirty="0" smtClean="0">
                <a:solidFill>
                  <a:srgbClr val="000000"/>
                </a:solidFill>
                <a:latin typeface="+mn-lt"/>
              </a:rPr>
              <a:t>Statements</a:t>
            </a:r>
            <a:endParaRPr lang="en-US" sz="2400" b="1" dirty="0">
              <a:solidFill>
                <a:srgbClr val="000000"/>
              </a:solidFill>
              <a:latin typeface="+mn-lt"/>
            </a:endParaRPr>
          </a:p>
          <a:p>
            <a:pPr eaLnBrk="1" hangingPunct="1">
              <a:defRPr/>
            </a:pPr>
            <a:r>
              <a:rPr lang="en-US" sz="2400" dirty="0">
                <a:solidFill>
                  <a:srgbClr val="000000"/>
                </a:solidFill>
                <a:latin typeface="+mn-lt"/>
              </a:rPr>
              <a:t>To process the elements of a two-dimensional </a:t>
            </a:r>
            <a:r>
              <a:rPr lang="en-US" sz="2400" dirty="0">
                <a:solidFill>
                  <a:srgbClr val="000000"/>
                </a:solidFill>
                <a:latin typeface="Consolas" panose="020B0609020204030204" pitchFamily="49" charset="0"/>
              </a:rPr>
              <a:t>array</a:t>
            </a:r>
            <a:r>
              <a:rPr lang="en-US" sz="2400" dirty="0">
                <a:solidFill>
                  <a:srgbClr val="000000"/>
                </a:solidFill>
                <a:latin typeface="+mn-lt"/>
              </a:rPr>
              <a:t>, we use a nested loop in which the </a:t>
            </a:r>
            <a:r>
              <a:rPr lang="en-US" sz="2400" b="1" dirty="0">
                <a:solidFill>
                  <a:srgbClr val="000000"/>
                </a:solidFill>
                <a:latin typeface="+mn-lt"/>
              </a:rPr>
              <a:t>outer</a:t>
            </a:r>
            <a:r>
              <a:rPr lang="en-US" sz="2400" dirty="0">
                <a:solidFill>
                  <a:srgbClr val="000000"/>
                </a:solidFill>
                <a:latin typeface="+mn-lt"/>
              </a:rPr>
              <a:t> loop iterates through the </a:t>
            </a:r>
            <a:r>
              <a:rPr lang="en-US" sz="2400" b="1" dirty="0">
                <a:solidFill>
                  <a:srgbClr val="000000"/>
                </a:solidFill>
                <a:latin typeface="+mn-lt"/>
              </a:rPr>
              <a:t>rows</a:t>
            </a:r>
            <a:r>
              <a:rPr lang="en-US" sz="2400" dirty="0">
                <a:solidFill>
                  <a:srgbClr val="000000"/>
                </a:solidFill>
                <a:latin typeface="+mn-lt"/>
              </a:rPr>
              <a:t> and the </a:t>
            </a:r>
            <a:r>
              <a:rPr lang="en-US" sz="2400" b="1" dirty="0">
                <a:solidFill>
                  <a:srgbClr val="000000"/>
                </a:solidFill>
                <a:latin typeface="+mn-lt"/>
              </a:rPr>
              <a:t>inner</a:t>
            </a:r>
            <a:r>
              <a:rPr lang="en-US" sz="2400" dirty="0">
                <a:solidFill>
                  <a:srgbClr val="000000"/>
                </a:solidFill>
                <a:latin typeface="+mn-lt"/>
              </a:rPr>
              <a:t> loop iterates through the </a:t>
            </a:r>
            <a:r>
              <a:rPr lang="en-US" sz="2400" b="1" dirty="0">
                <a:solidFill>
                  <a:srgbClr val="000000"/>
                </a:solidFill>
                <a:latin typeface="+mn-lt"/>
              </a:rPr>
              <a:t>columns</a:t>
            </a:r>
            <a:r>
              <a:rPr lang="en-US" sz="2400" dirty="0">
                <a:solidFill>
                  <a:srgbClr val="000000"/>
                </a:solidFill>
                <a:latin typeface="+mn-lt"/>
              </a:rPr>
              <a:t> of a given row</a:t>
            </a:r>
            <a:r>
              <a:rPr lang="en-US" sz="2400" dirty="0" smtClean="0">
                <a:solidFill>
                  <a:srgbClr val="000000"/>
                </a:solidFill>
                <a:latin typeface="+mn-lt"/>
              </a:rPr>
              <a:t>.</a:t>
            </a:r>
            <a:endParaRPr lang="en-US" sz="2400" dirty="0">
              <a:solidFill>
                <a:srgbClr val="000000"/>
              </a:solidFill>
              <a:latin typeface="+mn-lt"/>
            </a:endParaRPr>
          </a:p>
          <a:p>
            <a:pPr eaLnBrk="1" hangingPunct="1">
              <a:defRPr/>
            </a:pPr>
            <a:r>
              <a:rPr lang="en-US" sz="2400" dirty="0">
                <a:solidFill>
                  <a:srgbClr val="000000"/>
                </a:solidFill>
                <a:latin typeface="+mn-lt"/>
              </a:rPr>
              <a:t>The C++11 </a:t>
            </a:r>
            <a:r>
              <a:rPr lang="en-US" sz="2400" b="1" dirty="0">
                <a:solidFill>
                  <a:schemeClr val="bg2"/>
                </a:solidFill>
                <a:latin typeface="+mn-lt"/>
              </a:rPr>
              <a:t>auto</a:t>
            </a:r>
            <a:r>
              <a:rPr lang="en-US" sz="2400" dirty="0">
                <a:solidFill>
                  <a:srgbClr val="000000"/>
                </a:solidFill>
                <a:latin typeface="+mn-lt"/>
              </a:rPr>
              <a:t> keyword tells the compiler to infer (determine) a variable’s data type based on the variable’s initializer value</a:t>
            </a:r>
            <a:r>
              <a:rPr lang="en-US" sz="2400" dirty="0" smtClean="0">
                <a:solidFill>
                  <a:srgbClr val="000000"/>
                </a:solidFill>
                <a:latin typeface="+mn-lt"/>
              </a:rPr>
              <a:t>.</a:t>
            </a:r>
            <a:endParaRPr lang="en-US" sz="2400" dirty="0">
              <a:solidFill>
                <a:srgbClr val="000000"/>
              </a:solidFill>
              <a:latin typeface="+mn-lt"/>
            </a:endParaRPr>
          </a:p>
        </p:txBody>
      </p:sp>
    </p:spTree>
    <p:extLst>
      <p:ext uri="{BB962C8B-B14F-4D97-AF65-F5344CB8AC3E}">
        <p14:creationId xmlns:p14="http://schemas.microsoft.com/office/powerpoint/2010/main" val="392555110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7.8 Multidimensional </a:t>
            </a:r>
            <a:r>
              <a:rPr lang="en-IN" dirty="0">
                <a:latin typeface="Consolas" panose="020B0609020204030204" pitchFamily="49" charset="0"/>
              </a:rPr>
              <a:t>Arrays</a:t>
            </a:r>
            <a:r>
              <a:rPr lang="en-IN" dirty="0"/>
              <a:t> </a:t>
            </a:r>
            <a:r>
              <a:rPr lang="en-IN" sz="2000" b="0" dirty="0" smtClean="0"/>
              <a:t>(4 </a:t>
            </a:r>
            <a:r>
              <a:rPr lang="en-IN" sz="2000" b="0" dirty="0"/>
              <a:t>of 4)</a:t>
            </a:r>
            <a:endParaRPr lang="en-IN" dirty="0"/>
          </a:p>
        </p:txBody>
      </p:sp>
      <p:sp>
        <p:nvSpPr>
          <p:cNvPr id="3" name="Text Placeholder 2"/>
          <p:cNvSpPr>
            <a:spLocks noGrp="1"/>
          </p:cNvSpPr>
          <p:nvPr>
            <p:ph type="body" idx="1"/>
          </p:nvPr>
        </p:nvSpPr>
        <p:spPr>
          <a:xfrm>
            <a:off x="457200" y="1589442"/>
            <a:ext cx="8229600" cy="1465729"/>
          </a:xfrm>
        </p:spPr>
        <p:txBody>
          <a:bodyPr/>
          <a:lstStyle/>
          <a:p>
            <a:pPr marL="0" indent="0" eaLnBrk="1" hangingPunct="1">
              <a:spcBef>
                <a:spcPts val="0"/>
              </a:spcBef>
              <a:buFont typeface="Wingdings 3" panose="05040102010807070707" pitchFamily="18" charset="2"/>
              <a:buNone/>
              <a:defRPr/>
            </a:pPr>
            <a:r>
              <a:rPr lang="en-US" sz="2400" b="1" dirty="0">
                <a:solidFill>
                  <a:srgbClr val="000000"/>
                </a:solidFill>
                <a:latin typeface="+mn-lt"/>
              </a:rPr>
              <a:t>Nested Counter-Controlled for </a:t>
            </a:r>
            <a:r>
              <a:rPr lang="en-US" sz="2400" b="1" dirty="0" smtClean="0">
                <a:solidFill>
                  <a:srgbClr val="000000"/>
                </a:solidFill>
                <a:latin typeface="+mn-lt"/>
              </a:rPr>
              <a:t>Statements</a:t>
            </a:r>
            <a:endParaRPr lang="en-US" sz="2400" b="1" dirty="0">
              <a:solidFill>
                <a:srgbClr val="000000"/>
              </a:solidFill>
              <a:latin typeface="+mn-lt"/>
            </a:endParaRPr>
          </a:p>
          <a:p>
            <a:pPr eaLnBrk="1" hangingPunct="1">
              <a:defRPr/>
            </a:pPr>
            <a:r>
              <a:rPr lang="en-US" sz="2400" dirty="0">
                <a:solidFill>
                  <a:srgbClr val="000000"/>
                </a:solidFill>
                <a:latin typeface="+mn-lt"/>
              </a:rPr>
              <a:t>We could have implemented the nested loop with counter-controlled iteration as follows</a:t>
            </a:r>
            <a:r>
              <a:rPr lang="en-US" sz="2400" dirty="0" smtClean="0">
                <a:solidFill>
                  <a:srgbClr val="000000"/>
                </a:solidFill>
                <a:latin typeface="+mn-lt"/>
              </a:rPr>
              <a:t>:</a:t>
            </a:r>
            <a:endParaRPr lang="en-US" sz="2400" dirty="0">
              <a:solidFill>
                <a:srgbClr val="000000"/>
              </a:solidFill>
              <a:latin typeface="+mn-lt"/>
            </a:endParaRPr>
          </a:p>
        </p:txBody>
      </p:sp>
      <p:pic>
        <p:nvPicPr>
          <p:cNvPr id="4" name="Picture 3" descr="Computer code has 6 lines. The lines read as follows. Line 1. for left parenthesis size underscore t row left brace 0 right brace semicolon row left angle bracket a period size left parenthesis right parenthesis semicolon plus plus row right parenthesis left brace. Line 2, indented once. for left parenthesis size underscore t column left brace 0 right brace semicolon column left angle bracket a left bracket row right bracket period size left parenthesis right parenthesis semicolon plus plus column right parenthesis left brace. Line 3, indented twice. c out left angle bracket left angle bracket a left bracket row right bracket left bracket column right bracket left angle bracket left angle bracket single quote single quote semicolon. Line 4, indented once. right brace. Line 5, indented once. c out left angle bracket left angle bracket end l semicolon. Line 6. right brac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4582" y="3508174"/>
            <a:ext cx="8114836" cy="1843258"/>
          </a:xfrm>
          <a:prstGeom prst="rect">
            <a:avLst/>
          </a:prstGeom>
        </p:spPr>
      </p:pic>
    </p:spTree>
    <p:extLst>
      <p:ext uri="{BB962C8B-B14F-4D97-AF65-F5344CB8AC3E}">
        <p14:creationId xmlns:p14="http://schemas.microsoft.com/office/powerpoint/2010/main" val="99068029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7.9 Case </a:t>
            </a:r>
            <a:r>
              <a:rPr lang="en-IN" dirty="0"/>
              <a:t>Study: Class </a:t>
            </a:r>
            <a:r>
              <a:rPr lang="en-IN" dirty="0">
                <a:latin typeface="Consolas" panose="020B0609020204030204" pitchFamily="49" charset="0"/>
              </a:rPr>
              <a:t>GradeBook</a:t>
            </a:r>
            <a:r>
              <a:rPr lang="en-IN" dirty="0"/>
              <a:t> Using a Two-Dimensional </a:t>
            </a:r>
            <a:r>
              <a:rPr lang="en-IN" dirty="0">
                <a:latin typeface="Consolas" panose="020B0609020204030204" pitchFamily="49" charset="0"/>
              </a:rPr>
              <a:t>Array</a:t>
            </a:r>
          </a:p>
        </p:txBody>
      </p:sp>
      <p:sp>
        <p:nvSpPr>
          <p:cNvPr id="3" name="Text Placeholder 2"/>
          <p:cNvSpPr>
            <a:spLocks noGrp="1"/>
          </p:cNvSpPr>
          <p:nvPr>
            <p:ph type="body" idx="1"/>
          </p:nvPr>
        </p:nvSpPr>
        <p:spPr>
          <a:xfrm>
            <a:off x="457200" y="1600200"/>
            <a:ext cx="8229600" cy="4657725"/>
          </a:xfrm>
        </p:spPr>
        <p:txBody>
          <a:bodyPr/>
          <a:lstStyle/>
          <a:p>
            <a:pPr eaLnBrk="1" hangingPunct="1"/>
            <a:r>
              <a:rPr lang="en-US" altLang="en-US" sz="2200" dirty="0">
                <a:solidFill>
                  <a:srgbClr val="000000"/>
                </a:solidFill>
                <a:latin typeface="+mn-lt"/>
              </a:rPr>
              <a:t>In most semesters, students take several exams.</a:t>
            </a:r>
          </a:p>
          <a:p>
            <a:pPr eaLnBrk="1" hangingPunct="1"/>
            <a:r>
              <a:rPr lang="en-US" altLang="en-US" sz="2200" dirty="0">
                <a:solidFill>
                  <a:srgbClr val="000000"/>
                </a:solidFill>
                <a:latin typeface="+mn-lt"/>
              </a:rPr>
              <a:t>Professors are likely to want to analyze grades across the entire semester, both for a single student and for the class as a whole.</a:t>
            </a:r>
          </a:p>
          <a:p>
            <a:pPr eaLnBrk="1" hangingPunct="1"/>
            <a:r>
              <a:rPr lang="en-US" altLang="en-US" sz="2200" dirty="0">
                <a:solidFill>
                  <a:srgbClr val="000000"/>
                </a:solidFill>
                <a:latin typeface="+mn-lt"/>
              </a:rPr>
              <a:t>Figure 7.18 shows the output that summarizes 10 students grades on three exams.</a:t>
            </a:r>
          </a:p>
          <a:p>
            <a:pPr eaLnBrk="1" hangingPunct="1"/>
            <a:r>
              <a:rPr lang="en-US" altLang="en-US" sz="2200" dirty="0">
                <a:solidFill>
                  <a:srgbClr val="000000"/>
                </a:solidFill>
                <a:latin typeface="+mn-lt"/>
              </a:rPr>
              <a:t>We store the grades as a two-dimensional </a:t>
            </a:r>
            <a:r>
              <a:rPr lang="en-US" altLang="en-US" sz="2200" dirty="0">
                <a:solidFill>
                  <a:srgbClr val="000000"/>
                </a:solidFill>
                <a:latin typeface="Consolas" panose="020B0609020204030204" pitchFamily="49" charset="0"/>
              </a:rPr>
              <a:t>array</a:t>
            </a:r>
            <a:r>
              <a:rPr lang="en-US" altLang="en-US" sz="2200" dirty="0">
                <a:solidFill>
                  <a:srgbClr val="000000"/>
                </a:solidFill>
                <a:latin typeface="+mn-lt"/>
              </a:rPr>
              <a:t> in an object of the next version of class </a:t>
            </a:r>
            <a:r>
              <a:rPr lang="en-US" altLang="en-US" sz="2200" dirty="0">
                <a:solidFill>
                  <a:srgbClr val="000000"/>
                </a:solidFill>
                <a:latin typeface="Consolas" panose="020B0609020204030204" pitchFamily="49" charset="0"/>
              </a:rPr>
              <a:t>GradeBook</a:t>
            </a:r>
            <a:r>
              <a:rPr lang="en-US" altLang="en-US" sz="2200" dirty="0">
                <a:solidFill>
                  <a:srgbClr val="000000"/>
                </a:solidFill>
                <a:latin typeface="+mn-lt"/>
              </a:rPr>
              <a:t> Figures 7.19–7.20.</a:t>
            </a:r>
          </a:p>
          <a:p>
            <a:pPr eaLnBrk="1" hangingPunct="1"/>
            <a:r>
              <a:rPr lang="en-US" altLang="en-US" sz="2200" dirty="0">
                <a:solidFill>
                  <a:srgbClr val="000000"/>
                </a:solidFill>
                <a:latin typeface="+mn-lt"/>
              </a:rPr>
              <a:t>Each row of the array represents a single student’s grades for the entire course, and each column represents all the grades the students earned for one particular exam</a:t>
            </a:r>
            <a:r>
              <a:rPr lang="en-US" altLang="en-US" sz="2200" dirty="0" smtClean="0">
                <a:solidFill>
                  <a:srgbClr val="000000"/>
                </a:solidFill>
                <a:latin typeface="+mn-lt"/>
              </a:rPr>
              <a:t>.</a:t>
            </a:r>
            <a:endParaRPr lang="en-US" altLang="en-US" sz="2200" dirty="0">
              <a:solidFill>
                <a:srgbClr val="000000"/>
              </a:solidFill>
              <a:latin typeface="+mn-lt"/>
            </a:endParaRPr>
          </a:p>
        </p:txBody>
      </p:sp>
    </p:spTree>
    <p:extLst>
      <p:ext uri="{BB962C8B-B14F-4D97-AF65-F5344CB8AC3E}">
        <p14:creationId xmlns:p14="http://schemas.microsoft.com/office/powerpoint/2010/main" val="337857157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IN" dirty="0"/>
              <a:t>Figure 17.8 Output of </a:t>
            </a:r>
            <a:r>
              <a:rPr lang="en-IN" dirty="0">
                <a:latin typeface="Consolas" panose="020B0609020204030204" pitchFamily="49" charset="0"/>
              </a:rPr>
              <a:t>GradeBook</a:t>
            </a:r>
            <a:r>
              <a:rPr lang="en-IN" dirty="0"/>
              <a:t> That Uses Two-Dimensional </a:t>
            </a:r>
            <a:r>
              <a:rPr lang="en-IN" dirty="0" smtClean="0">
                <a:latin typeface="Consolas" panose="020B0609020204030204" pitchFamily="49" charset="0"/>
              </a:rPr>
              <a:t>Arrays</a:t>
            </a:r>
            <a:r>
              <a:rPr lang="en-IN" dirty="0" smtClean="0"/>
              <a:t> </a:t>
            </a:r>
            <a:r>
              <a:rPr lang="en-IN" sz="2000" b="0" dirty="0" smtClean="0"/>
              <a:t>(1 of 2)</a:t>
            </a:r>
            <a:endParaRPr lang="en-IN" sz="2000" b="0" dirty="0"/>
          </a:p>
        </p:txBody>
      </p:sp>
      <p:pic>
        <p:nvPicPr>
          <p:cNvPr id="4" name="Picture 3" descr="Computer code. The code has 17 lines. The lines read as follows. Line 1. Welcome to the grade book for. Line 2. C S 101 Introduction to C plus plus Programming exclamation point. Line 3. The grades are colon. Below this is a table of results with 10 rows and 5 columns. The columns have the following headings from left to right. Student no, Test 1, Test 2, Test 3, Average. The row entries are as follows. Row 1. Student 1, 87, 96, 70, 84.33. Row 2. Student 2, 68, 87, 90, 81.67. Row 3. Student 3, 94, 100, 90, 94.67. Row 4. Student 4, 100, 81, 82, 87.67. Row 5. Student 5, 83, 65, 85, 77.67. Row 6. Student 6, 78, 87, 65, 76.67. Row 7. Student 7, 85, 75, 83, 81.00. Row 8. Student 8, 91, 94, 100, 95.00. Row 9. Student 9, 76, 72, 84, 77.33. Row 10. Student 10, 87, 93, 73, 84.33. Line 15. Lowest grade in the grade book is 65. Line 16. Highest grade in the grade book is 100. Line 17. Overall grade distribution colon. Line 18. 0 to 9 colon. Line 19. 10 to 19 colon."/>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1850" y="1618914"/>
            <a:ext cx="7480301" cy="4533901"/>
          </a:xfrm>
          <a:prstGeom prst="rect">
            <a:avLst/>
          </a:prstGeom>
        </p:spPr>
      </p:pic>
    </p:spTree>
    <p:extLst>
      <p:ext uri="{BB962C8B-B14F-4D97-AF65-F5344CB8AC3E}">
        <p14:creationId xmlns:p14="http://schemas.microsoft.com/office/powerpoint/2010/main" val="28539564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IN" dirty="0"/>
              <a:t>Figure 17.8 Output of </a:t>
            </a:r>
            <a:r>
              <a:rPr lang="en-IN" dirty="0">
                <a:latin typeface="Consolas" panose="020B0609020204030204" pitchFamily="49" charset="0"/>
              </a:rPr>
              <a:t>GradeBook</a:t>
            </a:r>
            <a:r>
              <a:rPr lang="en-IN" dirty="0"/>
              <a:t> That Uses Two-Dimensional </a:t>
            </a:r>
            <a:r>
              <a:rPr lang="en-IN" dirty="0">
                <a:latin typeface="Consolas" panose="020B0609020204030204" pitchFamily="49" charset="0"/>
              </a:rPr>
              <a:t>Arrays</a:t>
            </a:r>
            <a:r>
              <a:rPr lang="en-IN" dirty="0"/>
              <a:t> </a:t>
            </a:r>
            <a:r>
              <a:rPr lang="en-IN" sz="2000" b="0" dirty="0" smtClean="0"/>
              <a:t>(2 </a:t>
            </a:r>
            <a:r>
              <a:rPr lang="en-IN" sz="2000" b="0" dirty="0"/>
              <a:t>of 2)</a:t>
            </a:r>
            <a:endParaRPr lang="en-IN" dirty="0"/>
          </a:p>
        </p:txBody>
      </p:sp>
      <p:pic>
        <p:nvPicPr>
          <p:cNvPr id="4" name="Picture 3" descr="Line 20. 20 to 29 colon. Line 21. 30 to 39 colon. Line 22. 40 to 49 colon. Line 23. 50 to 59 colon. Line 24. 60 to 69 colon 3 asterisks. Line 25. 70 to 79 colon 6 asterisks. Line 26. 80 to 89 colon 11 asterisks. Line 27. 90 to 99 colon 7 asterisks. Line 28. 100 colon 3 asterisk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8520" y="2818588"/>
            <a:ext cx="7706961" cy="2106656"/>
          </a:xfrm>
          <a:prstGeom prst="rect">
            <a:avLst/>
          </a:prstGeom>
        </p:spPr>
      </p:pic>
    </p:spTree>
    <p:extLst>
      <p:ext uri="{BB962C8B-B14F-4D97-AF65-F5344CB8AC3E}">
        <p14:creationId xmlns:p14="http://schemas.microsoft.com/office/powerpoint/2010/main" val="2081587134"/>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406562"/>
          </a:xfrm>
        </p:spPr>
        <p:txBody>
          <a:bodyPr anchor="b"/>
          <a:lstStyle/>
          <a:p>
            <a:r>
              <a:rPr lang="en-IN" sz="3000" dirty="0"/>
              <a:t>Figure 7.19 Definition of Class </a:t>
            </a:r>
            <a:r>
              <a:rPr lang="en-IN" sz="3000" dirty="0">
                <a:latin typeface="Consolas" panose="020B0609020204030204" pitchFamily="49" charset="0"/>
              </a:rPr>
              <a:t>GradeBook</a:t>
            </a:r>
            <a:r>
              <a:rPr lang="en-IN" sz="3000" dirty="0"/>
              <a:t> That Uses a Two-Dimensional </a:t>
            </a:r>
            <a:r>
              <a:rPr lang="en-IN" sz="3000" dirty="0">
                <a:latin typeface="Consolas" panose="020B0609020204030204" pitchFamily="49" charset="0"/>
              </a:rPr>
              <a:t>Array</a:t>
            </a:r>
            <a:r>
              <a:rPr lang="en-IN" sz="3000" dirty="0"/>
              <a:t> to Store </a:t>
            </a:r>
            <a:r>
              <a:rPr lang="en-IN" sz="3000" dirty="0" smtClean="0"/>
              <a:t>Test Grades </a:t>
            </a:r>
            <a:r>
              <a:rPr lang="en-IN" sz="2000" b="0" dirty="0" smtClean="0"/>
              <a:t>(1 of 10)</a:t>
            </a:r>
            <a:endParaRPr lang="en-IN" sz="2000" b="0" dirty="0"/>
          </a:p>
        </p:txBody>
      </p:sp>
      <p:pic>
        <p:nvPicPr>
          <p:cNvPr id="4" name="Picture 3" descr="Computer code has 165 lines. The lines read as follows. Line 1. forward slash forward slash F i g period 7 period 19 colon Grade Book period h. Line 2. forward slash forward slash Definition of class Grade Book that uses a. Line 3. forward slash forward slash two hyphen dimensional array to store test grades period. Line 4. hash include left angle bracket array right angle bracket. Line 5. hash include left angle bracket string right angle bracket. Line 6. hash include left angle bracket i o stream right angle bracket. Line 7. hash include left angle bracket i o m a n i p right angle bracket forward slash forward slash parameterized stream manipulators. Line 8. Blank. Line 9. forward slash forward slash Grade Book class definition. Line 10. class Grade Book left brace. Line 11. public colon. Line 12, indented once. forward slash forward slash constants. Line 13, indented once. static c o n s t size underscore t students left brace 10 right brace semicolon forward slash forward slash number of students. Line 14, indented once. static c o n s t size underscore t tests left brace 3 right brace semicolon forward slash forward slash number of tests. Lines 13 and 14 are highlighted. Line 15. Blank. Line 16, indented once. forward slash forward slash two hyphen argument constructor initializes course Name and grades array. Line 17, indented once. Grade Book left parenthesis c o n s t, s t d colon colon string ampersand name comma. Line 18, indented twice. s t d colon colon array left angle bracket s t d colon colon array left angle bracket i n t comma tests right angle bracket comma students right angle bracket ampersand grades Array right parenthesis. Line 19, indented twice. colon course Name left parenthesis name right parenthesis comma grades left parenthesis grades Array right parenthesis left brace. Line 20, indented once. right brace. Line 21. Blank."/>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9694" y="1825262"/>
            <a:ext cx="7424612" cy="4364167"/>
          </a:xfrm>
          <a:prstGeom prst="rect">
            <a:avLst/>
          </a:prstGeom>
        </p:spPr>
      </p:pic>
    </p:spTree>
    <p:extLst>
      <p:ext uri="{BB962C8B-B14F-4D97-AF65-F5344CB8AC3E}">
        <p14:creationId xmlns:p14="http://schemas.microsoft.com/office/powerpoint/2010/main" val="3988893449"/>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85567"/>
            <a:ext cx="8229600" cy="1449593"/>
          </a:xfrm>
        </p:spPr>
        <p:txBody>
          <a:bodyPr anchor="b"/>
          <a:lstStyle/>
          <a:p>
            <a:r>
              <a:rPr lang="en-IN" sz="3000" dirty="0"/>
              <a:t>Figure 7.19 Definition of Class </a:t>
            </a:r>
            <a:r>
              <a:rPr lang="en-IN" sz="3000" dirty="0">
                <a:latin typeface="Consolas" panose="020B0609020204030204" pitchFamily="49" charset="0"/>
              </a:rPr>
              <a:t>GradeBook</a:t>
            </a:r>
            <a:r>
              <a:rPr lang="en-IN" sz="3000" dirty="0"/>
              <a:t> That Uses a Two-Dimensional </a:t>
            </a:r>
            <a:r>
              <a:rPr lang="en-IN" sz="3000" dirty="0">
                <a:latin typeface="Consolas" panose="020B0609020204030204" pitchFamily="49" charset="0"/>
              </a:rPr>
              <a:t>Array</a:t>
            </a:r>
            <a:r>
              <a:rPr lang="en-IN" sz="3000" dirty="0"/>
              <a:t> to Store Test </a:t>
            </a:r>
            <a:r>
              <a:rPr lang="en-IN" sz="3000" dirty="0" smtClean="0"/>
              <a:t>Grades </a:t>
            </a:r>
            <a:r>
              <a:rPr lang="en-IN" sz="2000" b="0" dirty="0" smtClean="0"/>
              <a:t>(2 </a:t>
            </a:r>
            <a:r>
              <a:rPr lang="en-IN" sz="2000" b="0" dirty="0"/>
              <a:t>of 10)</a:t>
            </a:r>
            <a:endParaRPr lang="en-IN" sz="2000" dirty="0"/>
          </a:p>
        </p:txBody>
      </p:sp>
      <p:pic>
        <p:nvPicPr>
          <p:cNvPr id="4" name="Picture 3" descr="The code continues. Line 22, indented once. forward slash forward slash function to set the course name. Line 23, indented once. void set Course Name left parenthesis c o n s t, s t d colon colon string ampersand name right parenthesis left brace. Line 24, indented twice. course Name equals name semicolon forward slash forward slash store the course name. Line 25, indented once. right brace. Line 26. Blank. Line 27, indented once. forward slash forward slash function to retrieve the course name. Line 28, indented once. c o n s t, s t d colon colon string ampersand get Course Name left parenthesis right parenthesis c o n s t left brace. Line 29, indented twice. return course Name semicolon. Line 30, indented once. right brace. Line 31. Blank. Line 32, indented once. forward slash forward slash display a welcome message to the Grade Book user. Line 33, indented once. void display Message left parenthesis right parenthesis c o n s t left brace. Line 34, indented twice. forward slash forward slash call get Course Name to get this Grade Book single quote s course name. Line 35, indented twice. s t d colon colon c out left angle bracket left angle bracket double quote Welcome to the grade book for back slash n double quote left angle bracket left angle bracket get Course Name left parenthesis right parenthesis. Line 36, indented 3 times. left angle bracket left angle bracket double quote exclamation point double quote left angle bracket left angle bracket s t d colon colon end l semicolon. Line 37, indented once. right brace. Line 38. Blank."/>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7828" y="1984294"/>
            <a:ext cx="7948344" cy="3778720"/>
          </a:xfrm>
          <a:prstGeom prst="rect">
            <a:avLst/>
          </a:prstGeom>
        </p:spPr>
      </p:pic>
    </p:spTree>
    <p:extLst>
      <p:ext uri="{BB962C8B-B14F-4D97-AF65-F5344CB8AC3E}">
        <p14:creationId xmlns:p14="http://schemas.microsoft.com/office/powerpoint/2010/main" val="322094119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7.2 Arrays </a:t>
            </a:r>
            <a:r>
              <a:rPr lang="en-IN" sz="2000" b="0" dirty="0" smtClean="0"/>
              <a:t>(2 of 2)</a:t>
            </a:r>
            <a:endParaRPr lang="en-IN" sz="2000" b="0" dirty="0"/>
          </a:p>
        </p:txBody>
      </p:sp>
      <p:sp>
        <p:nvSpPr>
          <p:cNvPr id="3" name="Text Placeholder 2"/>
          <p:cNvSpPr>
            <a:spLocks noGrp="1"/>
          </p:cNvSpPr>
          <p:nvPr>
            <p:ph type="body" idx="1"/>
          </p:nvPr>
        </p:nvSpPr>
        <p:spPr/>
        <p:txBody>
          <a:bodyPr/>
          <a:lstStyle/>
          <a:p>
            <a:pPr eaLnBrk="1" hangingPunct="1"/>
            <a:r>
              <a:rPr lang="en-US" altLang="en-US" sz="2400" dirty="0" smtClean="0">
                <a:solidFill>
                  <a:srgbClr val="000000"/>
                </a:solidFill>
                <a:latin typeface="+mn-lt"/>
              </a:rPr>
              <a:t>The </a:t>
            </a:r>
            <a:r>
              <a:rPr lang="en-US" altLang="en-US" sz="2400" dirty="0">
                <a:solidFill>
                  <a:srgbClr val="000000"/>
                </a:solidFill>
                <a:latin typeface="+mn-lt"/>
              </a:rPr>
              <a:t>first element in every array has </a:t>
            </a:r>
            <a:r>
              <a:rPr lang="en-US" altLang="en-US" sz="2400" b="1" dirty="0">
                <a:solidFill>
                  <a:schemeClr val="bg2"/>
                </a:solidFill>
                <a:latin typeface="+mn-lt"/>
              </a:rPr>
              <a:t>subscript 0 (zero</a:t>
            </a:r>
            <a:r>
              <a:rPr lang="en-US" altLang="en-US" sz="2400" b="1" dirty="0">
                <a:solidFill>
                  <a:srgbClr val="000000"/>
                </a:solidFill>
                <a:latin typeface="+mn-lt"/>
              </a:rPr>
              <a:t>) </a:t>
            </a:r>
            <a:r>
              <a:rPr lang="en-US" altLang="en-US" sz="2400" dirty="0">
                <a:solidFill>
                  <a:srgbClr val="000000"/>
                </a:solidFill>
                <a:latin typeface="+mn-lt"/>
              </a:rPr>
              <a:t>and is sometimes called the </a:t>
            </a:r>
            <a:r>
              <a:rPr lang="en-US" altLang="en-US" sz="2400" b="1" dirty="0">
                <a:solidFill>
                  <a:schemeClr val="bg2"/>
                </a:solidFill>
                <a:latin typeface="+mn-lt"/>
              </a:rPr>
              <a:t>zeroth element</a:t>
            </a:r>
            <a:r>
              <a:rPr lang="en-US" altLang="en-US" sz="2400" dirty="0">
                <a:solidFill>
                  <a:srgbClr val="000000"/>
                </a:solidFill>
                <a:latin typeface="+mn-lt"/>
              </a:rPr>
              <a:t>.</a:t>
            </a:r>
          </a:p>
          <a:p>
            <a:pPr eaLnBrk="1" hangingPunct="1"/>
            <a:r>
              <a:rPr lang="en-US" altLang="en-US" sz="2400" dirty="0">
                <a:solidFill>
                  <a:srgbClr val="000000"/>
                </a:solidFill>
                <a:latin typeface="+mn-lt"/>
              </a:rPr>
              <a:t>The highest subscript in array </a:t>
            </a:r>
            <a:r>
              <a:rPr lang="en-US" altLang="en-US" sz="2400" dirty="0">
                <a:solidFill>
                  <a:srgbClr val="000000"/>
                </a:solidFill>
                <a:latin typeface="Consolas" panose="020B0609020204030204" pitchFamily="49" charset="0"/>
              </a:rPr>
              <a:t>c</a:t>
            </a:r>
            <a:r>
              <a:rPr lang="en-US" altLang="en-US" sz="2400" dirty="0">
                <a:solidFill>
                  <a:srgbClr val="000000"/>
                </a:solidFill>
                <a:latin typeface="+mn-lt"/>
              </a:rPr>
              <a:t> is 11, which is 1 less than the number of elements in the array (12).</a:t>
            </a:r>
          </a:p>
          <a:p>
            <a:pPr eaLnBrk="1" hangingPunct="1"/>
            <a:r>
              <a:rPr lang="en-US" altLang="en-US" sz="2400" dirty="0">
                <a:solidFill>
                  <a:srgbClr val="000000"/>
                </a:solidFill>
                <a:latin typeface="+mn-lt"/>
              </a:rPr>
              <a:t>A subscript must be an integer or integer expression (using any integral type</a:t>
            </a:r>
            <a:r>
              <a:rPr lang="en-US" altLang="en-US" sz="2400" dirty="0" smtClean="0">
                <a:solidFill>
                  <a:srgbClr val="000000"/>
                </a:solidFill>
                <a:latin typeface="+mn-lt"/>
              </a:rPr>
              <a:t>).</a:t>
            </a:r>
            <a:endParaRPr lang="en-US" altLang="en-US" sz="2400" dirty="0">
              <a:solidFill>
                <a:srgbClr val="000000"/>
              </a:solidFill>
              <a:latin typeface="+mn-lt"/>
            </a:endParaRPr>
          </a:p>
        </p:txBody>
      </p:sp>
    </p:spTree>
    <p:extLst>
      <p:ext uri="{BB962C8B-B14F-4D97-AF65-F5344CB8AC3E}">
        <p14:creationId xmlns:p14="http://schemas.microsoft.com/office/powerpoint/2010/main" val="116783853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406567"/>
          </a:xfrm>
        </p:spPr>
        <p:txBody>
          <a:bodyPr anchor="b"/>
          <a:lstStyle/>
          <a:p>
            <a:r>
              <a:rPr lang="en-IN" sz="3000" dirty="0">
                <a:latin typeface="Times New Roman" panose="02020603050405020304" pitchFamily="18" charset="0"/>
                <a:cs typeface="Times New Roman" panose="02020603050405020304" pitchFamily="18" charset="0"/>
              </a:rPr>
              <a:t>Figure 7.19 Definition of Class </a:t>
            </a:r>
            <a:r>
              <a:rPr lang="en-IN" sz="3000" dirty="0">
                <a:latin typeface="Consolas" panose="020B0609020204030204" pitchFamily="49" charset="0"/>
                <a:cs typeface="Calibri" panose="020F0502020204030204" pitchFamily="34" charset="0"/>
              </a:rPr>
              <a:t>GradeBook</a:t>
            </a:r>
            <a:r>
              <a:rPr lang="en-IN" sz="3000" dirty="0">
                <a:latin typeface="Times New Roman" panose="02020603050405020304" pitchFamily="18" charset="0"/>
                <a:cs typeface="Times New Roman" panose="02020603050405020304" pitchFamily="18" charset="0"/>
              </a:rPr>
              <a:t> That Uses a Two-Dimensional </a:t>
            </a:r>
            <a:r>
              <a:rPr lang="en-IN" sz="3000" dirty="0">
                <a:latin typeface="Consolas" panose="020B0609020204030204" pitchFamily="49" charset="0"/>
                <a:cs typeface="Calibri" panose="020F0502020204030204" pitchFamily="34" charset="0"/>
              </a:rPr>
              <a:t>Array</a:t>
            </a:r>
            <a:r>
              <a:rPr lang="en-IN" sz="3000" dirty="0">
                <a:latin typeface="Times New Roman" panose="02020603050405020304" pitchFamily="18" charset="0"/>
                <a:cs typeface="Times New Roman" panose="02020603050405020304" pitchFamily="18" charset="0"/>
              </a:rPr>
              <a:t> to Store Test </a:t>
            </a:r>
            <a:r>
              <a:rPr lang="en-IN" sz="3000" dirty="0" smtClean="0">
                <a:latin typeface="Times New Roman" panose="02020603050405020304" pitchFamily="18" charset="0"/>
                <a:cs typeface="Times New Roman" panose="02020603050405020304" pitchFamily="18" charset="0"/>
              </a:rPr>
              <a:t>Grades</a:t>
            </a:r>
            <a:r>
              <a:rPr lang="en-IN" sz="3000" dirty="0" smtClean="0"/>
              <a:t> </a:t>
            </a:r>
            <a:r>
              <a:rPr lang="en-IN" sz="2000" b="0" dirty="0" smtClean="0"/>
              <a:t>(3 </a:t>
            </a:r>
            <a:r>
              <a:rPr lang="en-IN" sz="2000" b="0" dirty="0"/>
              <a:t>of 10)</a:t>
            </a:r>
            <a:endParaRPr lang="en-IN" sz="2000" dirty="0"/>
          </a:p>
        </p:txBody>
      </p:sp>
      <p:pic>
        <p:nvPicPr>
          <p:cNvPr id="4" name="Picture 3" descr="The code continues. Line 39, indented once. forward slash forward slash perform various operations on the data. Line 40, indented once. void process Grades left parenthesis right parenthesis c o n s t left brace. Line 41, indented twice. output Grades left parenthesis right parenthesis semicolon forward slash forward slash output grades array. Line 42. Blank. Line 43, indented twice. forward slash forward slash call functions get Minimum and get Maximum. Line 44, indented twice. s t d colon colon c out left angle bracket left angle bracket double quote back slash n Lowest grade in the grade book is double quote left angle bracket left angle bracket get Minimum left parenthesis right parenthesis. Line 45, indented 3 times. left angle bracket left angle bracket double quote back slash n Highest grade in the grade book is double quote left angle bracket left angle bracket get Maximum left parenthesis right parenthesis. Line 46, indented 3 times. left angle bracket left angle bracket s t d colon colon end l semicolon. Line 47. Blank. Line 48, indented twice. output Bar Chart left parenthesis right parenthesis semicolon forward slash forward slash display grade distribution chart. Line 49, indented once. right brace. Line 50. Blank."/>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5343" y="2073757"/>
            <a:ext cx="8153314" cy="2805742"/>
          </a:xfrm>
          <a:prstGeom prst="rect">
            <a:avLst/>
          </a:prstGeom>
        </p:spPr>
      </p:pic>
    </p:spTree>
    <p:extLst>
      <p:ext uri="{BB962C8B-B14F-4D97-AF65-F5344CB8AC3E}">
        <p14:creationId xmlns:p14="http://schemas.microsoft.com/office/powerpoint/2010/main" val="396411341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457200" y="193639"/>
            <a:ext cx="8229600" cy="1446014"/>
          </a:xfrm>
        </p:spPr>
        <p:txBody>
          <a:bodyPr anchor="b"/>
          <a:lstStyle/>
          <a:p>
            <a:r>
              <a:rPr lang="en-IN" sz="3000" dirty="0"/>
              <a:t>Figure 7.19 Definition of Class </a:t>
            </a:r>
            <a:r>
              <a:rPr lang="en-IN" sz="3000" dirty="0">
                <a:latin typeface="Consolas" panose="020B0609020204030204" pitchFamily="49" charset="0"/>
              </a:rPr>
              <a:t>GradeBook</a:t>
            </a:r>
            <a:r>
              <a:rPr lang="en-IN" sz="3000" dirty="0"/>
              <a:t> That Uses a Two-Dimensional </a:t>
            </a:r>
            <a:r>
              <a:rPr lang="en-IN" sz="3000" dirty="0">
                <a:latin typeface="Consolas" panose="020B0609020204030204" pitchFamily="49" charset="0"/>
              </a:rPr>
              <a:t>Array</a:t>
            </a:r>
            <a:r>
              <a:rPr lang="en-IN" sz="3000" dirty="0"/>
              <a:t> to Store Test Grades </a:t>
            </a:r>
            <a:r>
              <a:rPr lang="en-IN" sz="2000" b="0" dirty="0" smtClean="0"/>
              <a:t>(4 </a:t>
            </a:r>
            <a:r>
              <a:rPr lang="en-IN" sz="2000" b="0" dirty="0"/>
              <a:t>of 10)</a:t>
            </a:r>
          </a:p>
        </p:txBody>
      </p:sp>
      <p:pic>
        <p:nvPicPr>
          <p:cNvPr id="4" name="Picture 3" descr="The code continues. Line 51, indented once. forward slash forward slash find minimum grade in the entire gradebook. Line 52, indented once. i n t get Minimum left parenthesis right parenthesis c o n s t left brace. Line 53, indented twice. i n t low Grade left brace 100 right brace semicolon forward slash forward slash assume lowest grade is 100. Line 54. Blank. Line 55, indented twice. forward slash forward slash loop through rows of grades array. Line 56, indented twice. for left parenthesis auto c o n s t ampersand student colon grades right parenthesis left brace. The words, for left parenthesis auto c o n s t ampersand student colon grades right parenthesis are highlighted. Line 57, indented 3 times. forward slash forward slash loop through columns of current row. Line 58, indented 3 times. for left parenthesis auto c o n s t ampersand grade colon student right parenthesis left brace. The words, for left parenthesis auto c o n s t ampersand grade colon student right parenthesis are highlighted. Line 59, indented 4 times. if left parenthesis grade left angle bracket low Grade right parenthesis left brace forward slash forward slash if grade is lower than low Grade. Line 60, indented 5 times. low Grade equals grade semicolon forward slash forward slash grade is new lowest grade. Line 61, indented 4 times. right brace. Line 62, indented 3 times. right brace. Line 63, indented twice. right brace. Line 64. Blank. Line 65, indented twice. return low Grade semicolon forward slash forward slash return lowest grade. Line 66, indented once. right brace. Line 67. Blank."/>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2402" y="2024819"/>
            <a:ext cx="8119196" cy="3762219"/>
          </a:xfrm>
          <a:prstGeom prst="rect">
            <a:avLst/>
          </a:prstGeom>
        </p:spPr>
      </p:pic>
    </p:spTree>
    <p:extLst>
      <p:ext uri="{BB962C8B-B14F-4D97-AF65-F5344CB8AC3E}">
        <p14:creationId xmlns:p14="http://schemas.microsoft.com/office/powerpoint/2010/main" val="415933909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39358"/>
            <a:ext cx="8229600" cy="1395805"/>
          </a:xfrm>
        </p:spPr>
        <p:txBody>
          <a:bodyPr anchor="b"/>
          <a:lstStyle/>
          <a:p>
            <a:r>
              <a:rPr lang="en-IN" sz="3000" dirty="0"/>
              <a:t>Figure 7.19 Definition of Class </a:t>
            </a:r>
            <a:r>
              <a:rPr lang="en-IN" sz="3000" dirty="0">
                <a:latin typeface="Consolas" panose="020B0609020204030204" pitchFamily="49" charset="0"/>
              </a:rPr>
              <a:t>GradeBook</a:t>
            </a:r>
            <a:r>
              <a:rPr lang="en-IN" sz="3000" dirty="0"/>
              <a:t> That Uses a Two-Dimensional </a:t>
            </a:r>
            <a:r>
              <a:rPr lang="en-IN" sz="3000" dirty="0">
                <a:latin typeface="Consolas" panose="020B0609020204030204" pitchFamily="49" charset="0"/>
              </a:rPr>
              <a:t>Array</a:t>
            </a:r>
            <a:r>
              <a:rPr lang="en-IN" sz="3000" dirty="0"/>
              <a:t> to Store Test </a:t>
            </a:r>
            <a:r>
              <a:rPr lang="en-IN" sz="3000" dirty="0" smtClean="0"/>
              <a:t>Grades </a:t>
            </a:r>
            <a:r>
              <a:rPr lang="en-IN" sz="2000" b="0" dirty="0" smtClean="0"/>
              <a:t>(5 </a:t>
            </a:r>
            <a:r>
              <a:rPr lang="en-IN" sz="2000" b="0" dirty="0"/>
              <a:t>of 10)</a:t>
            </a:r>
            <a:endParaRPr lang="en-IN" sz="2000" dirty="0"/>
          </a:p>
        </p:txBody>
      </p:sp>
      <p:pic>
        <p:nvPicPr>
          <p:cNvPr id="4" name="Picture 3" descr="The code continues. Line 68, indented once. forward slash forward slash find maximum grade in the entire gradebook. Line 69, indented once. i n t get Maximum left parenthesis right parenthesis c o n s t left brace. Line 70, indented twice. i n t high Grade left brace 0 right brace semicolon forward slash forward slash assume highest grade is 0. Line 71. Blank. Line 72, indented twice. forward slash forward slash loop through rows of grades array. Line 73, indented twice. for left parenthesis auto c o n s t ampersand student colon grades right parenthesis left brace. Line 74, indented 3 times. forward slash forward slash loop through columns of current row. Line 75, indented 3 times. for left parenthesis auto c o n s t ampersand grade colon student right parenthesis left brace. Line 76, indented 4 times. if left parenthesis grade right angle bracket high Grade right parenthesis left brace forward slash forward slash if grade is higher than high Grade. Line 77, indented 5 times. high Grade equals grade semicolon forward slash forward slash grade is new highest grade. Line 78, indented 4 times. right brace. Line 79, indented 3 times. right brace. Line 80, indented twice. right brace. Line 81, indented twice. Blank. Line 82. return high Grade semicolon forward slash forward slash return highest grade. Line 83, indented once. right brace. Line 84. Blank."/>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6594" y="2059774"/>
            <a:ext cx="8113844" cy="3795629"/>
          </a:xfrm>
          <a:prstGeom prst="rect">
            <a:avLst/>
          </a:prstGeom>
        </p:spPr>
      </p:pic>
    </p:spTree>
    <p:extLst>
      <p:ext uri="{BB962C8B-B14F-4D97-AF65-F5344CB8AC3E}">
        <p14:creationId xmlns:p14="http://schemas.microsoft.com/office/powerpoint/2010/main" val="105757296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7842"/>
            <a:ext cx="8229600" cy="1277471"/>
          </a:xfrm>
        </p:spPr>
        <p:txBody>
          <a:bodyPr anchor="ctr"/>
          <a:lstStyle/>
          <a:p>
            <a:r>
              <a:rPr lang="en-IN" sz="3000" dirty="0"/>
              <a:t>Figure 7.19 Definition of Class </a:t>
            </a:r>
            <a:r>
              <a:rPr lang="en-IN" sz="3000" dirty="0">
                <a:latin typeface="Consolas" panose="020B0609020204030204" pitchFamily="49" charset="0"/>
              </a:rPr>
              <a:t>GradeBook</a:t>
            </a:r>
            <a:r>
              <a:rPr lang="en-IN" sz="3000" dirty="0"/>
              <a:t> That Uses a Two-Dimensional </a:t>
            </a:r>
            <a:r>
              <a:rPr lang="en-IN" sz="3000" dirty="0">
                <a:latin typeface="Consolas" panose="020B0609020204030204" pitchFamily="49" charset="0"/>
              </a:rPr>
              <a:t>Array</a:t>
            </a:r>
            <a:r>
              <a:rPr lang="en-IN" sz="3000" dirty="0"/>
              <a:t> to Store Test </a:t>
            </a:r>
            <a:r>
              <a:rPr lang="en-IN" sz="3000" dirty="0" smtClean="0"/>
              <a:t>Grades </a:t>
            </a:r>
            <a:r>
              <a:rPr lang="en-IN" sz="2000" b="0" dirty="0" smtClean="0"/>
              <a:t>(6 </a:t>
            </a:r>
            <a:r>
              <a:rPr lang="en-IN" sz="2000" b="0" dirty="0"/>
              <a:t>of 10)</a:t>
            </a:r>
            <a:endParaRPr lang="en-IN" sz="2000" dirty="0"/>
          </a:p>
        </p:txBody>
      </p:sp>
      <p:pic>
        <p:nvPicPr>
          <p:cNvPr id="4" name="Picture 3" descr="The code continues. Line 85, indented once. forward slash forward slash determine average grade for particular set of grades. Line 86, indented once. double get Average left parenthesis c o n s t, s t d colon colon array left angle bracket i n t comma tests right angle bracket ampersand set Of Grades right parenthesis c o n s t left brace. Line 87, indented twice. i n t total left brace 0 right brace semicolon forward slash forward slash initialize total. Line 88. Blank. Line 89, indented twice. forward slash forward slash sum grades in array. Line 90, indented twice. for left parenthesis i n t grade colon set Of Grades right parenthesis left brace. Line 91, indented 3 times. total plus equals grade semicolon. Line 92, indented twice. right brace. Line 93. Blank. Line 94, indented twice. forward slash forward slash return average of grades. Line 95, indented twice. return static underscore cast left angle bracket double right angle bracket left parenthesis total right parenthesis forward slash set Of Grades period size left parenthesis right parenthesis semicolon. Line 96, indented once. right brace. Line 97. Blank."/>
          <p:cNvPicPr>
            <a:picLocks noChangeAspect="1"/>
          </p:cNvPicPr>
          <p:nvPr/>
        </p:nvPicPr>
        <p:blipFill rotWithShape="1">
          <a:blip r:embed="rId2">
            <a:extLst>
              <a:ext uri="{28A0092B-C50C-407E-A947-70E740481C1C}">
                <a14:useLocalDpi xmlns:a14="http://schemas.microsoft.com/office/drawing/2010/main" val="0"/>
              </a:ext>
            </a:extLst>
          </a:blip>
          <a:srcRect t="60" r="4084"/>
          <a:stretch/>
        </p:blipFill>
        <p:spPr>
          <a:xfrm>
            <a:off x="543360" y="2083327"/>
            <a:ext cx="8057281" cy="3175065"/>
          </a:xfrm>
          <a:prstGeom prst="rect">
            <a:avLst/>
          </a:prstGeom>
        </p:spPr>
      </p:pic>
    </p:spTree>
    <p:extLst>
      <p:ext uri="{BB962C8B-B14F-4D97-AF65-F5344CB8AC3E}">
        <p14:creationId xmlns:p14="http://schemas.microsoft.com/office/powerpoint/2010/main" val="11570152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406562"/>
          </a:xfrm>
        </p:spPr>
        <p:txBody>
          <a:bodyPr anchor="b"/>
          <a:lstStyle/>
          <a:p>
            <a:r>
              <a:rPr lang="en-IN" sz="3000" dirty="0"/>
              <a:t>Figure 7.19 Definition of Class </a:t>
            </a:r>
            <a:r>
              <a:rPr lang="en-IN" sz="3000" dirty="0">
                <a:latin typeface="Consolas" panose="020B0609020204030204" pitchFamily="49" charset="0"/>
              </a:rPr>
              <a:t>GradeBook</a:t>
            </a:r>
            <a:r>
              <a:rPr lang="en-IN" sz="3000" dirty="0"/>
              <a:t> That Uses a Two-Dimensional </a:t>
            </a:r>
            <a:r>
              <a:rPr lang="en-IN" sz="3000" dirty="0">
                <a:latin typeface="Consolas" panose="020B0609020204030204" pitchFamily="49" charset="0"/>
              </a:rPr>
              <a:t>Array</a:t>
            </a:r>
            <a:r>
              <a:rPr lang="en-IN" sz="3000" dirty="0"/>
              <a:t> to Store Test </a:t>
            </a:r>
            <a:r>
              <a:rPr lang="en-IN" sz="3000" dirty="0" smtClean="0"/>
              <a:t>Grades </a:t>
            </a:r>
            <a:r>
              <a:rPr lang="en-IN" sz="2000" b="0" dirty="0" smtClean="0"/>
              <a:t>(7 </a:t>
            </a:r>
            <a:r>
              <a:rPr lang="en-IN" sz="2000" b="0" dirty="0"/>
              <a:t>of 10)</a:t>
            </a:r>
            <a:endParaRPr lang="en-IN" sz="2000" dirty="0"/>
          </a:p>
        </p:txBody>
      </p:sp>
      <p:pic>
        <p:nvPicPr>
          <p:cNvPr id="4" name="Picture 3" descr="The code continues. Line 98, indented once. forward slash forward slash output bar chart displaying grade distribution. Line 99, indented once. void output Bar Chart left parenthesis right parenthesis c o n s t left brace. Line 100, indented twice. s t d colon colon c out left angle bracket left angle bracket double quote back slash n Overall grade distribution colon double quote left angle bracket left angle bracket s t d colon colon end l semicolon. Line 101. Blank. Line 102, indented twice. forward slash forward slash stores frequency of grades in each range of 10 grades. Line 103, indented twice. c o n s t size underscore t frequency Size left brace 11 right brace semicolon. Line 104, indented twice. s t d colon colon array left angle bracket unsigned i n t comma frequency Size right angle bracket frequency left brace right brace semicolon forward slash forward slash in it to 0 s. Line 105. Blank. Line 106, indented twice. forward slash forward slash for each grade comma increment the appropriate frequency. Line 107, indented twice. for left parenthesis auto c o n s t ampersand student colon grades right parenthesis left brace. Line 108, indented 3 times. for left parenthesis auto c o n s t ampersand test colon student right parenthesis left brace. Line 109, indented 4 times. plus plus frequency left bracket test forward slash 10 right bracket semicolon. Line 110, indented 3 times. right brace. Line 111, indented twice. right brace. Line 112. Blank."/>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8496" y="2215696"/>
            <a:ext cx="7927008" cy="3302919"/>
          </a:xfrm>
          <a:prstGeom prst="rect">
            <a:avLst/>
          </a:prstGeom>
        </p:spPr>
      </p:pic>
    </p:spTree>
    <p:extLst>
      <p:ext uri="{BB962C8B-B14F-4D97-AF65-F5344CB8AC3E}">
        <p14:creationId xmlns:p14="http://schemas.microsoft.com/office/powerpoint/2010/main" val="59731470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406562"/>
          </a:xfrm>
        </p:spPr>
        <p:txBody>
          <a:bodyPr anchor="b"/>
          <a:lstStyle/>
          <a:p>
            <a:r>
              <a:rPr lang="en-IN" sz="3000" dirty="0"/>
              <a:t>Figure 7.19 Definition of Class </a:t>
            </a:r>
            <a:r>
              <a:rPr lang="en-IN" sz="3000" dirty="0">
                <a:latin typeface="Consolas" panose="020B0609020204030204" pitchFamily="49" charset="0"/>
              </a:rPr>
              <a:t>GradeBook</a:t>
            </a:r>
            <a:r>
              <a:rPr lang="en-IN" sz="3000" dirty="0"/>
              <a:t> That Uses a Two-Dimensional </a:t>
            </a:r>
            <a:r>
              <a:rPr lang="en-IN" sz="3000" dirty="0">
                <a:latin typeface="Consolas" panose="020B0609020204030204" pitchFamily="49" charset="0"/>
              </a:rPr>
              <a:t>Array</a:t>
            </a:r>
            <a:r>
              <a:rPr lang="en-IN" sz="3000" dirty="0"/>
              <a:t> to Store Test Grades </a:t>
            </a:r>
            <a:r>
              <a:rPr lang="en-IN" sz="2000" b="0" dirty="0" smtClean="0"/>
              <a:t>(8 </a:t>
            </a:r>
            <a:r>
              <a:rPr lang="en-IN" sz="2000" b="0" dirty="0"/>
              <a:t>of 10)</a:t>
            </a:r>
            <a:endParaRPr lang="en-IN" sz="2000" dirty="0"/>
          </a:p>
        </p:txBody>
      </p:sp>
      <p:pic>
        <p:nvPicPr>
          <p:cNvPr id="4" name="Picture 3" descr="The code continues. Line 113, indented twice. forward slash forward slash for each grade frequency comma print bar in chart. Line 114, indented twice. for left parenthesis size underscore t count left brace 0 right brace semicolon count left angle bracket frequency Size semicolon plus plus count right parenthesis left brace. Line 115, indented 3 times. forward slash forward slash output bar label left parenthesis double quote 0 hyphen 9 colon double quote comma incomplete line of code comma double quote 90 hyphen 99 colon double quote comma double quote 100 colon double quote right parenthesis. Line 116, indented 3 times. if left parenthesis 0 equals equals count right parenthesis left brace. Line 117, indented 4 times. s t d colon colon c out left angle bracket left angle bracket double quote 0 hyphen 9 colon double quote semicolon. Line 118, indented 3 times. right brace. Line 119, indented 3 times. else if left parenthesis 10 equals equals count right parenthesis left brace. Line 120, indented 4 times. s t d colon colon c out left angle bracket left angle bracket double quote 100 colon double quote semicolon. Line 121, indented 3 times. right brace. Line 122, indented 3 times. 1else left brace. Line 123, indented 4 times. s t d colon colon c out left angle bracket left angle bracket count asterisk 10 left angle bracket left angle bracket double quote hyphen double quote left angle bracket left angle bracket left parenthesis count asterisk 10 right parenthesis plus 9 left angle bracket left angle bracket double quote colon double quote semicolon. Line 124, indented 3 times. right brace. Line 125. Blank. Line 126, indented 3 times. forward slash forward slash print bar of asterisks. Line 127, indented 3 times. for left parenthesis unsigned i n t stars left brace 0 right brace semicolon stars left angle bracket frequency left bracket count right bracket semicolon plus plus stars right parenthesis. Line 128, indented 4 times. s t d colon colon c out left angle bracket left angle bracket single quote asterisk single quote semicolon. Line 129. Blank. Line 130, indented 3 times. s t d colon colon c out left angle bracket left angle bracket s t d colon colon end l semicolon forward slash forward slash start a new line of output. Line 131, indented twice. right brace. Line 132, indented once. right brace. Line 133. Blank."/>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0556" y="1928106"/>
            <a:ext cx="7122888" cy="4149961"/>
          </a:xfrm>
          <a:prstGeom prst="rect">
            <a:avLst/>
          </a:prstGeom>
        </p:spPr>
      </p:pic>
    </p:spTree>
    <p:extLst>
      <p:ext uri="{BB962C8B-B14F-4D97-AF65-F5344CB8AC3E}">
        <p14:creationId xmlns:p14="http://schemas.microsoft.com/office/powerpoint/2010/main" val="132537050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39358"/>
            <a:ext cx="8229600" cy="1395805"/>
          </a:xfrm>
        </p:spPr>
        <p:txBody>
          <a:bodyPr anchor="b"/>
          <a:lstStyle/>
          <a:p>
            <a:r>
              <a:rPr lang="en-IN" sz="3000" dirty="0" smtClean="0"/>
              <a:t>Figure 7.19 Definition of Class </a:t>
            </a:r>
            <a:r>
              <a:rPr lang="en-IN" sz="3000" dirty="0" smtClean="0">
                <a:latin typeface="Consolas" panose="020B0609020204030204" pitchFamily="49" charset="0"/>
              </a:rPr>
              <a:t>GradeBook</a:t>
            </a:r>
            <a:r>
              <a:rPr lang="en-IN" sz="3000" dirty="0" smtClean="0"/>
              <a:t> That Uses a Two-Dimensional </a:t>
            </a:r>
            <a:r>
              <a:rPr lang="en-IN" sz="3000" dirty="0" smtClean="0">
                <a:latin typeface="Consolas" panose="020B0609020204030204" pitchFamily="49" charset="0"/>
              </a:rPr>
              <a:t>Array</a:t>
            </a:r>
            <a:r>
              <a:rPr lang="en-IN" sz="3000" dirty="0" smtClean="0"/>
              <a:t> to Store Test Grades </a:t>
            </a:r>
            <a:r>
              <a:rPr lang="en-IN" sz="2000" b="0" dirty="0" smtClean="0"/>
              <a:t>(9 of 10)</a:t>
            </a:r>
            <a:endParaRPr lang="en-IN" sz="2000" dirty="0"/>
          </a:p>
        </p:txBody>
      </p:sp>
      <p:pic>
        <p:nvPicPr>
          <p:cNvPr id="4" name="Picture 3" descr="The code continues. Line 134, indented once. forward slash forward slash output the contents of the grades array. Line 135, indented once. void output Grades left parenthesis right parenthesis c o n s t left brace. Line 136, indented twice. s t d colon colon c out left angle bracket left angle bracket double quote back slash n The grades are colon back slash n back slash n double quote semicolon. Line 137, indented twice. s t d colon colon c out left angle bracket left angle bracket double quote double quote semicolon forward slash forward slash align column heads. Line 138. Blank. Line 139, indented twice. forward slash forward slash create a column heading for each of the tests. Line 140, indented twice. for left parenthesis size underscore t test left brace 0 right brace semicolon test left angle bracket tests semicolon plus plus test right parenthesis left brace. Line 141, indented 3 times. s t d colon colon c out left angle bracket left angle bracket double quote Test double quote left angle bracket left angle bracket test plus 1 left angle bracket left angle bracket double quote double quote semicolon. Line 142, indented twice. right brace. Line 143. Blank. Line 144, indented twice. s t d colon colon c out left angle bracket left angle bracket double quote Average double quote left angle bracket left angle bracket s t d colon colon end l semicolon. Line 145. Blank. Line 146, indented twice. forward slash forward slash create rows forward slash columns of text representing array grades."/>
          <p:cNvPicPr>
            <a:picLocks noChangeAspect="1"/>
          </p:cNvPicPr>
          <p:nvPr/>
        </p:nvPicPr>
        <p:blipFill rotWithShape="1">
          <a:blip r:embed="rId2">
            <a:extLst>
              <a:ext uri="{28A0092B-C50C-407E-A947-70E740481C1C}">
                <a14:useLocalDpi xmlns:a14="http://schemas.microsoft.com/office/drawing/2010/main" val="0"/>
              </a:ext>
            </a:extLst>
          </a:blip>
          <a:srcRect t="-905" r="7993" b="-1"/>
          <a:stretch/>
        </p:blipFill>
        <p:spPr>
          <a:xfrm>
            <a:off x="641872" y="2257346"/>
            <a:ext cx="7860256" cy="3217474"/>
          </a:xfrm>
          <a:prstGeom prst="rect">
            <a:avLst/>
          </a:prstGeom>
        </p:spPr>
      </p:pic>
    </p:spTree>
    <p:extLst>
      <p:ext uri="{BB962C8B-B14F-4D97-AF65-F5344CB8AC3E}">
        <p14:creationId xmlns:p14="http://schemas.microsoft.com/office/powerpoint/2010/main" val="91280974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406562"/>
          </a:xfrm>
        </p:spPr>
        <p:txBody>
          <a:bodyPr anchor="b"/>
          <a:lstStyle/>
          <a:p>
            <a:r>
              <a:rPr lang="en-IN" sz="3000" dirty="0"/>
              <a:t>Figure 7.19 Definition of Class </a:t>
            </a:r>
            <a:r>
              <a:rPr lang="en-IN" sz="3000" dirty="0">
                <a:latin typeface="Consolas" panose="020B0609020204030204" pitchFamily="49" charset="0"/>
              </a:rPr>
              <a:t>GradeBook</a:t>
            </a:r>
            <a:r>
              <a:rPr lang="en-IN" sz="3000" dirty="0"/>
              <a:t> That Uses a Two-Dimensional </a:t>
            </a:r>
            <a:r>
              <a:rPr lang="en-IN" sz="3000" dirty="0">
                <a:latin typeface="Consolas" panose="020B0609020204030204" pitchFamily="49" charset="0"/>
              </a:rPr>
              <a:t>Array</a:t>
            </a:r>
            <a:r>
              <a:rPr lang="en-IN" sz="3000" dirty="0"/>
              <a:t> to Store Test Grades </a:t>
            </a:r>
            <a:r>
              <a:rPr lang="en-IN" sz="2000" b="0" dirty="0" smtClean="0"/>
              <a:t>(10 </a:t>
            </a:r>
            <a:r>
              <a:rPr lang="en-IN" sz="2000" b="0" dirty="0"/>
              <a:t>of 10)</a:t>
            </a:r>
            <a:endParaRPr lang="en-IN" sz="2000" dirty="0"/>
          </a:p>
        </p:txBody>
      </p:sp>
      <p:pic>
        <p:nvPicPr>
          <p:cNvPr id="4" name="Picture 3" descr="The code continues. Line 147, indented twice. for left parenthesis size underscore t student left brace 0 right brace semicolon student left angle bracket grades period size left parenthesis right parenthesis semicolon plus plus student right parenthesis left brace. Line 148, indented 3 times. s t d colon colon c out left angle bracket left angle bracket double quote Student double quote left angle bracket left angle bracket s t d colon colon set w left parenthesis 2 right parenthesis left angle bracket left angle bracket student plus 1 semicolon. Line 149. Blank. Line 150, indented 3 times. forward slash forward slash output student single quote s grades. Line 151, indented 3 times. for left parenthesis size underscore t test left brace 0 right brace semicolon test left angle bracket grades left bracket student right bracket period size left parenthesis right parenthesis semicolon plus plus test right parenthesis left brace. Line 152, indented 4 times. s t d colon colon c out left angle bracket left angle bracket s t d colon colon set w left parenthesis 8 right parenthesis left angle bracket left angle bracket grades left bracket student right bracket left bracket test right bracket semicolon. Line 153, indented 3 times. right brace. Line 154. Blank. Line 155, indented 3 times. forward slash forward slash call member function get Average to calculate student single quote s. Line 156, indented 3 times. forward slash forward slash average semicolon pass one row of grades as the argument. Line 157, indented 3 times. double average left brace right brace semicolon. Line 158, indented 3 times. s t d colon colon c out left angle bracket left angle bracket s t d colon colon set w left parenthesis 9 right parenthesis left angle bracket left angle bracket s t d colon colon set precision left parenthesis 2 right parenthesis left angle bracket left angle bracket s t d colon colon fixed. Line 159, indented 4 times. left angle bracket left angle bracket average left angle bracket left angle bracket s t d colon colon end l semicolon. Line 160, indented twice. right brace. Line 161, indented once. right brace. Line 162. private colon. Line 163, indented once. s t d colon colon string course Name semicolon forward slash forward slash course name for this grade book. Line 164, indented once. s t d colon colon array left angle bracket s t d colon colon array left angle bracket i n t comma tests right angle bracket comma students right angle bracket grades semicolon forward slash forward slash 2 D array. This line is highlighted. Line 165. right brace semicolon."/>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1605" y="1936542"/>
            <a:ext cx="7680790" cy="4213313"/>
          </a:xfrm>
          <a:prstGeom prst="rect">
            <a:avLst/>
          </a:prstGeom>
        </p:spPr>
      </p:pic>
    </p:spTree>
    <p:extLst>
      <p:ext uri="{BB962C8B-B14F-4D97-AF65-F5344CB8AC3E}">
        <p14:creationId xmlns:p14="http://schemas.microsoft.com/office/powerpoint/2010/main" val="460313029"/>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228600"/>
            <a:ext cx="8229600" cy="1740049"/>
          </a:xfrm>
        </p:spPr>
        <p:txBody>
          <a:bodyPr anchor="b"/>
          <a:lstStyle/>
          <a:p>
            <a:r>
              <a:rPr lang="en-IN" sz="2800" dirty="0"/>
              <a:t>Figure 7.20 Creates a </a:t>
            </a:r>
            <a:r>
              <a:rPr lang="en-IN" sz="2800" dirty="0">
                <a:latin typeface="Consolas" panose="020B0609020204030204" pitchFamily="49" charset="0"/>
              </a:rPr>
              <a:t>GradeBook</a:t>
            </a:r>
            <a:r>
              <a:rPr lang="en-IN" sz="2800" dirty="0"/>
              <a:t> Object Using a Two-Dimensional </a:t>
            </a:r>
            <a:r>
              <a:rPr lang="en-IN" sz="2800" dirty="0">
                <a:latin typeface="Consolas" panose="020B0609020204030204" pitchFamily="49" charset="0"/>
              </a:rPr>
              <a:t>Array</a:t>
            </a:r>
            <a:r>
              <a:rPr lang="en-IN" sz="2800" dirty="0"/>
              <a:t> of Grades, Then Invokes Member Function </a:t>
            </a:r>
            <a:r>
              <a:rPr lang="en-IN" sz="2800" dirty="0">
                <a:latin typeface="Consolas" panose="020B0609020204030204" pitchFamily="49" charset="0"/>
              </a:rPr>
              <a:t>ProcessGrades</a:t>
            </a:r>
            <a:r>
              <a:rPr lang="en-IN" sz="2800" dirty="0"/>
              <a:t> to </a:t>
            </a:r>
            <a:r>
              <a:rPr lang="en-IN" sz="2800" dirty="0">
                <a:latin typeface="Times New Roman" panose="02020603050405020304" pitchFamily="18" charset="0"/>
                <a:cs typeface="Times New Roman" panose="02020603050405020304" pitchFamily="18" charset="0"/>
              </a:rPr>
              <a:t>Analyze</a:t>
            </a:r>
            <a:r>
              <a:rPr lang="en-IN" sz="2800" dirty="0"/>
              <a:t> Them </a:t>
            </a:r>
            <a:r>
              <a:rPr lang="en-IN" sz="2000" b="0" dirty="0"/>
              <a:t>(1 of 2)</a:t>
            </a:r>
            <a:endParaRPr lang="en-US" sz="2000" dirty="0"/>
          </a:p>
        </p:txBody>
      </p:sp>
      <p:pic>
        <p:nvPicPr>
          <p:cNvPr id="4" name="Picture 3" descr="Computer code has 24 lines. The lines read as follows. Line 1. forward slash forward slash F i g period 7 period 20 colon f i g 07 underscore 20 period c p p. Line 2. forward slash forward slash Creates Grade Book object using a two dimensional array of grades period. Line 3. hash include left angle bracket array right angle bracket. Line 4. hash include double quote Grade Book period h double quote forward slash forward slash Grade Book class definition. Line 5. using namespace s t d semicolon. Line 6. Blank. Line 7. i n t main left parenthesis right parenthesis left brace. Line 8, indented once. forward slash forward slash two hyphen dimensional array of student grades. Line 9, indented once. array left angle bracket array left angle bracket i n t comma Grade Book colon colon tests right angle bracket comma Grade Book colon colon students right angle bracket grades left brace. The words, Grade Book colon colon tests and Grade Book colon colon students are highlighted. Line 10, indented twice. left brace 87 comma 96 comma 70 right brace comma. Line 11, indented twice. left brace 68 comma 87 comma 90 right brace comma. Line 12, indented twice. left brace 94 comma 100 comma 90 right brace comma. Line 13, indented twice. left brace 100 comma 81 comma 82 right brace comma. Line 14, indented twice. left brace 83 comma 65 comma 85 right brace comma. Line 15, indented twice. left brace 78 comma 87 comma 65 right brace comma. Line 16, indented twice. left brace 85 comma 75 comma 83 right brace comma. Line 17, indented twice. left brace 91 comma 94 comma 100 right brace comma. Line 18, indented twice. left brace 76 comma 72 comma 84 right brace comma. Line 19, indented twice. left brace 87 comma 93 comma 73 right brace right brace semicolon."/>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4413" y="2198908"/>
            <a:ext cx="7835174" cy="4031044"/>
          </a:xfrm>
          <a:prstGeom prst="rect">
            <a:avLst/>
          </a:prstGeom>
        </p:spPr>
      </p:pic>
    </p:spTree>
    <p:extLst>
      <p:ext uri="{BB962C8B-B14F-4D97-AF65-F5344CB8AC3E}">
        <p14:creationId xmlns:p14="http://schemas.microsoft.com/office/powerpoint/2010/main" val="821857791"/>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57200" y="228600"/>
            <a:ext cx="8229600" cy="1740049"/>
          </a:xfrm>
        </p:spPr>
        <p:txBody>
          <a:bodyPr anchor="b"/>
          <a:lstStyle/>
          <a:p>
            <a:r>
              <a:rPr lang="en-IN" sz="2800" dirty="0"/>
              <a:t>Figure 7.20 Creates a </a:t>
            </a:r>
            <a:r>
              <a:rPr lang="en-IN" sz="2800" dirty="0">
                <a:latin typeface="Consolas" panose="020B0609020204030204" pitchFamily="49" charset="0"/>
              </a:rPr>
              <a:t>GradeBook</a:t>
            </a:r>
            <a:r>
              <a:rPr lang="en-IN" sz="2800" dirty="0"/>
              <a:t> Object Using a Two-Dimensional </a:t>
            </a:r>
            <a:r>
              <a:rPr lang="en-IN" sz="2800" dirty="0">
                <a:latin typeface="Consolas" panose="020B0609020204030204" pitchFamily="49" charset="0"/>
              </a:rPr>
              <a:t>Array</a:t>
            </a:r>
            <a:r>
              <a:rPr lang="en-IN" sz="2800" dirty="0"/>
              <a:t> of Grades, Then Invokes Member Function </a:t>
            </a:r>
            <a:r>
              <a:rPr lang="en-IN" sz="2800" dirty="0">
                <a:latin typeface="Consolas" panose="020B0609020204030204" pitchFamily="49" charset="0"/>
              </a:rPr>
              <a:t>ProcessGrades</a:t>
            </a:r>
            <a:r>
              <a:rPr lang="en-IN" sz="2800" dirty="0"/>
              <a:t> to </a:t>
            </a:r>
            <a:r>
              <a:rPr lang="en-IN" sz="2800" dirty="0">
                <a:latin typeface="Times New Roman" panose="02020603050405020304" pitchFamily="18" charset="0"/>
                <a:cs typeface="Times New Roman" panose="02020603050405020304" pitchFamily="18" charset="0"/>
              </a:rPr>
              <a:t>Analyze</a:t>
            </a:r>
            <a:r>
              <a:rPr lang="en-IN" sz="2800" dirty="0"/>
              <a:t> Them </a:t>
            </a:r>
            <a:r>
              <a:rPr lang="en-IN" sz="2000" b="0" dirty="0" smtClean="0"/>
              <a:t>(2 </a:t>
            </a:r>
            <a:r>
              <a:rPr lang="en-IN" sz="2000" b="0" dirty="0"/>
              <a:t>of 2)</a:t>
            </a:r>
            <a:endParaRPr lang="en-US" sz="2000" dirty="0"/>
          </a:p>
        </p:txBody>
      </p:sp>
      <p:pic>
        <p:nvPicPr>
          <p:cNvPr id="4" name="Picture 3" descr="The code continues. Line 20. Blank. Line 21, indented once. Grade Book my Grade Book left parenthesis double quote C S 101 Introduction to C plus plus Programming double quote comma grades right parenthesis semicolon. Line 22, indented once. my Grade Book period display Message left parenthesis right parenthesis semicolon. Line 23, indented once. my Grade Book period process Grades left parenthesis right parenthesis semicolon. Line 24. right brac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3201" y="2925859"/>
            <a:ext cx="7757598" cy="1215842"/>
          </a:xfrm>
          <a:prstGeom prst="rect">
            <a:avLst/>
          </a:prstGeom>
        </p:spPr>
      </p:pic>
    </p:spTree>
    <p:extLst>
      <p:ext uri="{BB962C8B-B14F-4D97-AF65-F5344CB8AC3E}">
        <p14:creationId xmlns:p14="http://schemas.microsoft.com/office/powerpoint/2010/main" val="2445739996"/>
      </p:ext>
    </p:extLst>
  </p:cSld>
  <p:clrMapOvr>
    <a:masterClrMapping/>
  </p:clrMapOvr>
  <p:timing>
    <p:tnLst>
      <p:par>
        <p:cTn id="1" dur="indefinite" restart="never" nodeType="tmRoot"/>
      </p:par>
    </p:tnLst>
  </p:timing>
</p:sld>
</file>

<file path=ppt/theme/theme1.xml><?xml version="1.0" encoding="utf-8"?>
<a:theme xmlns:a="http://schemas.openxmlformats.org/drawingml/2006/main" name="508 Lecture">
  <a:themeElements>
    <a:clrScheme name="Custom 7">
      <a:dk1>
        <a:srgbClr val="000000"/>
      </a:dk1>
      <a:lt1>
        <a:srgbClr val="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508 Lecture">
  <a:themeElements>
    <a:clrScheme name="Custom 7">
      <a:dk1>
        <a:srgbClr val="000000"/>
      </a:dk1>
      <a:lt1>
        <a:srgbClr val="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9285</TotalTime>
  <Words>4489</Words>
  <Application>Microsoft Office PowerPoint</Application>
  <PresentationFormat>On-screen Show (4:3)</PresentationFormat>
  <Paragraphs>357</Paragraphs>
  <Slides>116</Slides>
  <Notes>1</Notes>
  <HiddenSlides>0</HiddenSlides>
  <MMClips>0</MMClips>
  <ScaleCrop>false</ScaleCrop>
  <HeadingPairs>
    <vt:vector size="8" baseType="variant">
      <vt:variant>
        <vt:lpstr>Fonts Used</vt:lpstr>
      </vt:variant>
      <vt:variant>
        <vt:i4>7</vt:i4>
      </vt:variant>
      <vt:variant>
        <vt:lpstr>Theme</vt:lpstr>
      </vt:variant>
      <vt:variant>
        <vt:i4>2</vt:i4>
      </vt:variant>
      <vt:variant>
        <vt:lpstr>Embedded OLE Servers</vt:lpstr>
      </vt:variant>
      <vt:variant>
        <vt:i4>1</vt:i4>
      </vt:variant>
      <vt:variant>
        <vt:lpstr>Slide Titles</vt:lpstr>
      </vt:variant>
      <vt:variant>
        <vt:i4>116</vt:i4>
      </vt:variant>
    </vt:vector>
  </HeadingPairs>
  <TitlesOfParts>
    <vt:vector size="126" baseType="lpstr">
      <vt:lpstr>Arial</vt:lpstr>
      <vt:lpstr>Calibri</vt:lpstr>
      <vt:lpstr>Consolas</vt:lpstr>
      <vt:lpstr>Noto Sans Symbols</vt:lpstr>
      <vt:lpstr>Times New Roman</vt:lpstr>
      <vt:lpstr>Verdana</vt:lpstr>
      <vt:lpstr>Wingdings 3</vt:lpstr>
      <vt:lpstr>508 Lecture</vt:lpstr>
      <vt:lpstr>1_508 Lecture</vt:lpstr>
      <vt:lpstr>Equation</vt:lpstr>
      <vt:lpstr>C++ How to Program: Introducing the New C++14 Standard</vt:lpstr>
      <vt:lpstr>Learning Objectives (1 of 2)</vt:lpstr>
      <vt:lpstr>Learning Objectives (2 of 2)</vt:lpstr>
      <vt:lpstr>Outline (1 of 3)</vt:lpstr>
      <vt:lpstr>Outline (2 of 3)</vt:lpstr>
      <vt:lpstr>Outline (3 of 3)</vt:lpstr>
      <vt:lpstr>7.1 Introduction</vt:lpstr>
      <vt:lpstr>7.2 Arrays (1 of 2)</vt:lpstr>
      <vt:lpstr>7.2 Arrays (2 of 2)</vt:lpstr>
      <vt:lpstr>Figure 7.1 Array of 12 Elements</vt:lpstr>
      <vt:lpstr>Common Programming Error 7.1</vt:lpstr>
      <vt:lpstr>Figure 7.2 Precedence and Associativity of the Operators Introduced to This Point (1 of 2)</vt:lpstr>
      <vt:lpstr>Figure 7.2 Precedence and Associativity of the Operators Introduced to This Point (2 of 2)</vt:lpstr>
      <vt:lpstr>7.3 Declaring Arrays</vt:lpstr>
      <vt:lpstr>7.4 Examples Using Arrays</vt:lpstr>
      <vt:lpstr>7.4.1 Declaring an Array and Using a Loop to Initialize the Array’s Elements</vt:lpstr>
      <vt:lpstr>Figure 7.3: Initializing an Array’s Elements to Zeros and Printing the Array (1 of 2)</vt:lpstr>
      <vt:lpstr>Figure 7.3: Initializing an Array’s Elements to Zeros and Printing the Array (2 of 2)</vt:lpstr>
      <vt:lpstr>7.4.2 Initializing an Array in a Declaration with an Initializer List</vt:lpstr>
      <vt:lpstr>Figure 7.4: Initializing an Array in a Declaration</vt:lpstr>
      <vt:lpstr>7.4.3 Specifying an Array’s Size with a Constant Variable and Setting Array Elements with Calculations</vt:lpstr>
      <vt:lpstr>Figure 7.5 Set Array s to the Even Integers from 2 to 10 (1 of 2)</vt:lpstr>
      <vt:lpstr>Figure 7.5 Set Array s to the Even Integers from 2 to 10 (2 of 2)</vt:lpstr>
      <vt:lpstr>Common Programming Error 7.2</vt:lpstr>
      <vt:lpstr>Common Programming Error 7.3</vt:lpstr>
      <vt:lpstr>Good Programming Practice 7.1</vt:lpstr>
      <vt:lpstr>7.4.4 Summing the Elements of an Array</vt:lpstr>
      <vt:lpstr>Figure 7.6 Compute the Sum of the Elements of an Array</vt:lpstr>
      <vt:lpstr>7.4.5 Using Bar Charts to Display Array Data Graphically</vt:lpstr>
      <vt:lpstr>Figure 7.7 Bar Chart Printing Program (1 of 3)</vt:lpstr>
      <vt:lpstr>Figure 7.7 Bar Chart Printing Program (2 of 3)</vt:lpstr>
      <vt:lpstr>Figure 7.7 Bar Chart Printing Program (3 of 3)</vt:lpstr>
      <vt:lpstr>7.4.6 Using the Elements of an Array as Counters</vt:lpstr>
      <vt:lpstr>Figure 7.8 Die-Rolling Program Using an Array Instead of Switch (1 of 2)</vt:lpstr>
      <vt:lpstr>Figure 7.8 Die-Rolling Program Using an Array Instead of Switch (2 of 2)</vt:lpstr>
      <vt:lpstr>7.4.7 Using Arrays to Summarize Survey Results (1 of 2)</vt:lpstr>
      <vt:lpstr>Figure 7.9 Poll Analysis Program (1 of 2)</vt:lpstr>
      <vt:lpstr>Figure 7.9 Poll Analysis Program (2 of 2)</vt:lpstr>
      <vt:lpstr>7.4.7 Using Arrays to Summarize Survey Results (2 of 2)</vt:lpstr>
      <vt:lpstr>Common Programming Error 7.4</vt:lpstr>
      <vt:lpstr>Error-Prevention Tip 7.1</vt:lpstr>
      <vt:lpstr>7.4.8 Static Local Arrays and Automatic Local Arrays</vt:lpstr>
      <vt:lpstr>Performance Tip 7.1</vt:lpstr>
      <vt:lpstr>Figure 7.10 Static Array Initialization and Automatic Array Initialization (1 of 4)</vt:lpstr>
      <vt:lpstr>Figure 7.10 Static Array Initialization and Automatic Array Initialization (2 of 4)</vt:lpstr>
      <vt:lpstr>Figure 7.10 Static Array Initialization and Automatic Array Initialization (3 of 4)</vt:lpstr>
      <vt:lpstr>Figure 7.10 Static Array Initialization and Automatic Array Initialization (4 of 4)</vt:lpstr>
      <vt:lpstr>7.5 Range-Based for Statement (1 of 4)</vt:lpstr>
      <vt:lpstr>Error-Prevention Tip 7.2</vt:lpstr>
      <vt:lpstr>Figure 7.11 Using Range-Based for to Multiply an Array’s Elements by 2 (1 of 2)</vt:lpstr>
      <vt:lpstr>Figure 7.11 Using Range-Based for to Multiply an Array’s Elements by 2 (2 of 2)</vt:lpstr>
      <vt:lpstr>7.5 Range-Based for Statement (2 of 4)</vt:lpstr>
      <vt:lpstr>7.5 Range-Based for Statement (3 of 4)</vt:lpstr>
      <vt:lpstr>7.5 Range-Based for Statement (4 of 4)</vt:lpstr>
      <vt:lpstr>7.6 Case Study: Class GradeBook Using an Array to Store Grades (1 of 3)</vt:lpstr>
      <vt:lpstr>Figure 7.12 Output of the GradeBook Example That Stores Grades in an Array (1 of 2)</vt:lpstr>
      <vt:lpstr>Figure 7.12 Output of the GradeBook Example That Stores Grades in an Array (2 of 2)</vt:lpstr>
      <vt:lpstr>Figure 7.13 Definition of Class GradeBook That Uses an Array to Store Test Grades (1 of 8)</vt:lpstr>
      <vt:lpstr>Figure 7.13 Definition of Class GradeBook That Uses an Array to Store Test Grades (2 of 8)</vt:lpstr>
      <vt:lpstr>Figure 7.13 Definition of Class GradeBook  That Uses an Array to Store Test Grades (3 of 9)</vt:lpstr>
      <vt:lpstr>Figure 7.13 Definition of Class GradeBook That Uses an Array to Store Test Grades (3 of 8)</vt:lpstr>
      <vt:lpstr>Figure 7.13 Definition of Class GradeBook That Uses an Array to Store Test Grades (4 of 8)</vt:lpstr>
      <vt:lpstr>Figure 7.13 Definition of Class GradeBook That Uses an Array to Store Test Grades (5 of 8)</vt:lpstr>
      <vt:lpstr>Figure 7.13 Definition of Class GradeBook That Uses an Array to Store Test Grades (6 of 8)</vt:lpstr>
      <vt:lpstr>Figure 7.13 Definition of Class GradeBook That Uses an Array to Store Test Grades (7 of 8)</vt:lpstr>
      <vt:lpstr>Figure 7.13 Definition of Class GradeBook That Uses an Array to Store Test Grades (8 of 8)</vt:lpstr>
      <vt:lpstr>7.6 Case Study: Class GradeBook Using an Array to Store Grades (2 of 3)</vt:lpstr>
      <vt:lpstr>7.6 Case Study: Class GradeBook Using an Array to Store Grades (3 of 3)</vt:lpstr>
      <vt:lpstr>Figure 7.14 Creates a GradeBook Object’ Using an Array of Grades, Then Invokes Member Function ProcessGrades to Analyze Them</vt:lpstr>
      <vt:lpstr>7.7 Sorting and Searching Arrays (1 of 2)</vt:lpstr>
      <vt:lpstr>7.7.1 Sorting</vt:lpstr>
      <vt:lpstr>7.7.2 Searching (1 of 2)</vt:lpstr>
      <vt:lpstr>7.7.2 Searching (2 of 2)</vt:lpstr>
      <vt:lpstr>7.7 Sorting and Searching Arrays (2 of 2)</vt:lpstr>
      <vt:lpstr>Figure 7.15 Sorting and Searching Arrays (1 of 2)</vt:lpstr>
      <vt:lpstr>Figure 7.15 Sorting and Searching Arrays (2 of 2)</vt:lpstr>
      <vt:lpstr>7.8 Multidimensional Arrays (1 of 4)</vt:lpstr>
      <vt:lpstr>Figure 7.16 Two-Dimensional Array with Three Rows and Four Columns</vt:lpstr>
      <vt:lpstr>Common Programming Error 7.5</vt:lpstr>
      <vt:lpstr>7.8 Multidimensional Arrays (2 of 4)</vt:lpstr>
      <vt:lpstr>Figure 7.17 Initializing Multidimensional Arrays (1 of 2)</vt:lpstr>
      <vt:lpstr>Figure 7.17 Initializing Multidimensional Arrays (2 of 2)</vt:lpstr>
      <vt:lpstr>7.8 Multidimensional Arrays (3 of 4)</vt:lpstr>
      <vt:lpstr>7.8 Multidimensional Arrays (4 of 4)</vt:lpstr>
      <vt:lpstr>7.9 Case Study: Class GradeBook Using a Two-Dimensional Array</vt:lpstr>
      <vt:lpstr>Figure 17.8 Output of GradeBook That Uses Two-Dimensional Arrays (1 of 2)</vt:lpstr>
      <vt:lpstr>Figure 17.8 Output of GradeBook That Uses Two-Dimensional Arrays (2 of 2)</vt:lpstr>
      <vt:lpstr>Figure 7.19 Definition of Class GradeBook That Uses a Two-Dimensional Array to Store Test Grades (1 of 10)</vt:lpstr>
      <vt:lpstr>Figure 7.19 Definition of Class GradeBook That Uses a Two-Dimensional Array to Store Test Grades (2 of 10)</vt:lpstr>
      <vt:lpstr>Figure 7.19 Definition of Class GradeBook That Uses a Two-Dimensional Array to Store Test Grades (3 of 10)</vt:lpstr>
      <vt:lpstr>Figure 7.19 Definition of Class GradeBook That Uses a Two-Dimensional Array to Store Test Grades (4 of 10)</vt:lpstr>
      <vt:lpstr>Figure 7.19 Definition of Class GradeBook That Uses a Two-Dimensional Array to Store Test Grades (5 of 10)</vt:lpstr>
      <vt:lpstr>Figure 7.19 Definition of Class GradeBook That Uses a Two-Dimensional Array to Store Test Grades (6 of 10)</vt:lpstr>
      <vt:lpstr>Figure 7.19 Definition of Class GradeBook That Uses a Two-Dimensional Array to Store Test Grades (7 of 10)</vt:lpstr>
      <vt:lpstr>Figure 7.19 Definition of Class GradeBook That Uses a Two-Dimensional Array to Store Test Grades (8 of 10)</vt:lpstr>
      <vt:lpstr>Figure 7.19 Definition of Class GradeBook That Uses a Two-Dimensional Array to Store Test Grades (9 of 10)</vt:lpstr>
      <vt:lpstr>Figure 7.19 Definition of Class GradeBook That Uses a Two-Dimensional Array to Store Test Grades (10 of 10)</vt:lpstr>
      <vt:lpstr>Figure 7.20 Creates a GradeBook Object Using a Two-Dimensional Array of Grades, Then Invokes Member Function ProcessGrades to Analyze Them (1 of 2)</vt:lpstr>
      <vt:lpstr>Figure 7.20 Creates a GradeBook Object Using a Two-Dimensional Array of Grades, Then Invokes Member Function ProcessGrades to Analyze Them (2 of 2)</vt:lpstr>
      <vt:lpstr>7.10 Introduction to C++ Standard Library Class Template Vector (1 of 8)</vt:lpstr>
      <vt:lpstr>Figure 7.21 Demonstrating C++ Standard Library Class Template Vector (1 of 7)</vt:lpstr>
      <vt:lpstr>Figure 7.21 Demonstrating C++ Standard Library Class Template Vector (2 of 7)</vt:lpstr>
      <vt:lpstr>Figure 7.21 Demonstrating C++ Standard Library Class Template Vector (3 of 7)</vt:lpstr>
      <vt:lpstr>Figure 7.21 Demonstrating C++ Standard Library Class Template Vector (4 of 7)</vt:lpstr>
      <vt:lpstr>Figure 7.21 Demonstrating C++ Standard Library Class Template Vector (5 of 7)</vt:lpstr>
      <vt:lpstr>Figure 7.21 Demonstrating C++ Standard Library Class Template Vector (6 of 7)</vt:lpstr>
      <vt:lpstr>Figure 7.21 Demonstrating C++ Standard Library Class Template Vector (7 of 7)</vt:lpstr>
      <vt:lpstr>7.10 Introduction to C++ Standard Library Class Template Vector (2 of 8)</vt:lpstr>
      <vt:lpstr>7.10 Introduction to C++ Standard Library Class Template Vector (3 of 8)</vt:lpstr>
      <vt:lpstr>7.10 Introduction to C++ Standard Library Class Template Vector (4 of 8)</vt:lpstr>
      <vt:lpstr>7.10 Introduction to C++ Standard Library Class Template Vector (5 of 8)</vt:lpstr>
      <vt:lpstr>7.10 Introduction to C++ Standard Library Class Template Vector (6 of 8)</vt:lpstr>
      <vt:lpstr>Performance Tip 7.2</vt:lpstr>
      <vt:lpstr>7.10 Introduction to C++ Standard Library Class Template Vector (7 of 8)</vt:lpstr>
      <vt:lpstr>7.10 Introduction to C++ Standard Library Class Template Vector (8 of 8)</vt:lpstr>
      <vt:lpstr>Copyright</vt:lpstr>
    </vt:vector>
  </TitlesOfParts>
  <Company>SPi</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 How to Program: Introducing the New C++14 Standard, 10e</dc:title>
  <dc:subject>Computer Science</dc:subject>
  <dc:creator>Paul Deitel/Harvey Deitel</dc:creator>
  <cp:keywords>C++ How to Program</cp:keywords>
  <cp:lastModifiedBy>Windows User</cp:lastModifiedBy>
  <cp:revision>1063</cp:revision>
  <dcterms:modified xsi:type="dcterms:W3CDTF">2018-04-17T09:19:40Z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ffisync_UniqueId">
    <vt:lpwstr>682739</vt:lpwstr>
  </property>
  <property fmtid="{D5CDD505-2E9C-101B-9397-08002B2CF9AE}" pid="3" name="Offisync_ServerID">
    <vt:lpwstr>7e960520-0e88-4f05-9fa0-24079b61e486</vt:lpwstr>
  </property>
  <property fmtid="{D5CDD505-2E9C-101B-9397-08002B2CF9AE}" pid="4" name="Offisync_UpdateToken">
    <vt:lpwstr>2</vt:lpwstr>
  </property>
  <property fmtid="{D5CDD505-2E9C-101B-9397-08002B2CF9AE}" pid="5" name="Jive_VersionGuid">
    <vt:lpwstr>2e874262-9747-49d3-bf1e-677aeb587663</vt:lpwstr>
  </property>
  <property fmtid="{D5CDD505-2E9C-101B-9397-08002B2CF9AE}" pid="6" name="Offisync_ProviderInitializationData">
    <vt:lpwstr>https://neo.pearson.com</vt:lpwstr>
  </property>
  <property fmtid="{D5CDD505-2E9C-101B-9397-08002B2CF9AE}" pid="7" name="Jive_LatestUserAccountName">
    <vt:lpwstr>joel</vt:lpwstr>
  </property>
</Properties>
</file>